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34"/>
  </p:notesMasterIdLst>
  <p:sldIdLst>
    <p:sldId id="269" r:id="rId2"/>
    <p:sldId id="294" r:id="rId3"/>
    <p:sldId id="293" r:id="rId4"/>
    <p:sldId id="311" r:id="rId5"/>
    <p:sldId id="312" r:id="rId6"/>
    <p:sldId id="313" r:id="rId7"/>
    <p:sldId id="270" r:id="rId8"/>
    <p:sldId id="317" r:id="rId9"/>
    <p:sldId id="310" r:id="rId10"/>
    <p:sldId id="271" r:id="rId11"/>
    <p:sldId id="314" r:id="rId12"/>
    <p:sldId id="315" r:id="rId13"/>
    <p:sldId id="290" r:id="rId14"/>
    <p:sldId id="291" r:id="rId15"/>
    <p:sldId id="278" r:id="rId16"/>
    <p:sldId id="279" r:id="rId17"/>
    <p:sldId id="280" r:id="rId18"/>
    <p:sldId id="281" r:id="rId19"/>
    <p:sldId id="283" r:id="rId20"/>
    <p:sldId id="318" r:id="rId21"/>
    <p:sldId id="319" r:id="rId22"/>
    <p:sldId id="274" r:id="rId23"/>
    <p:sldId id="257" r:id="rId24"/>
    <p:sldId id="258" r:id="rId25"/>
    <p:sldId id="259" r:id="rId26"/>
    <p:sldId id="260" r:id="rId27"/>
    <p:sldId id="261" r:id="rId28"/>
    <p:sldId id="262" r:id="rId29"/>
    <p:sldId id="295" r:id="rId30"/>
    <p:sldId id="296" r:id="rId31"/>
    <p:sldId id="268" r:id="rId32"/>
    <p:sldId id="316"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854" autoAdjust="0"/>
  </p:normalViewPr>
  <p:slideViewPr>
    <p:cSldViewPr>
      <p:cViewPr>
        <p:scale>
          <a:sx n="84" d="100"/>
          <a:sy n="84" d="100"/>
        </p:scale>
        <p:origin x="-74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8CBB2B5-EC12-4275-A272-05C260C50685}" type="datetimeFigureOut">
              <a:rPr lang="ar-IQ" smtClean="0"/>
              <a:t>15/04/1440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FE50D5C-CB70-4013-88F8-E2A63BA71583}" type="slidenum">
              <a:rPr lang="ar-IQ" smtClean="0"/>
              <a:t>‹#›</a:t>
            </a:fld>
            <a:endParaRPr lang="ar-IQ"/>
          </a:p>
        </p:txBody>
      </p:sp>
    </p:spTree>
    <p:extLst>
      <p:ext uri="{BB962C8B-B14F-4D97-AF65-F5344CB8AC3E}">
        <p14:creationId xmlns:p14="http://schemas.microsoft.com/office/powerpoint/2010/main" val="36254906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عنوان فرعي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1B8ABB09-4A1D-463E-8065-109CC2B7EFAA}" type="datetimeFigureOut">
              <a:rPr lang="ar-SA" smtClean="0"/>
              <a:pPr/>
              <a:t>15/04/1440</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7" name="رابط مستقيم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شكل بيضاوي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شكل بيضاوي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عنصر نائب لرقم الشريحة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B34F065-1154-456A-91E3-76DE8E75E17B}" type="slidenum">
              <a:rPr lang="ar-SA" smtClean="0"/>
              <a:pPr/>
              <a:t>‹#›</a:t>
            </a:fld>
            <a:endParaRPr lang="ar-SA"/>
          </a:p>
        </p:txBody>
      </p:sp>
      <p:sp>
        <p:nvSpPr>
          <p:cNvPr id="8" name="عنوان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2"/>
      </p:bgRef>
    </p:bg>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رابط مستقيم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شكل بيضاوي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6915912" y="3009901"/>
            <a:ext cx="457200" cy="441325"/>
          </a:xfrm>
        </p:spPr>
        <p:txBody>
          <a:bodyPr/>
          <a:lstStyle/>
          <a:p>
            <a:fld id="{0B34F065-1154-456A-91E3-76DE8E75E17B}" type="slidenum">
              <a:rPr lang="ar-SA" smtClean="0"/>
              <a:pPr/>
              <a:t>‹#›</a:t>
            </a:fld>
            <a:endParaRPr lang="ar-SA"/>
          </a:p>
        </p:txBody>
      </p:sp>
      <p:sp>
        <p:nvSpPr>
          <p:cNvPr id="3" name="عنصر نائب للعنوان العمودي 2"/>
          <p:cNvSpPr>
            <a:spLocks noGrp="1"/>
          </p:cNvSpPr>
          <p:nvPr>
            <p:ph type="body" orient="vert" idx="1"/>
          </p:nvPr>
        </p:nvSpPr>
        <p:spPr>
          <a:xfrm>
            <a:off x="304800" y="304800"/>
            <a:ext cx="6553200" cy="5821366"/>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2" name="عنوان عمودي 1"/>
          <p:cNvSpPr>
            <a:spLocks noGrp="1"/>
          </p:cNvSpPr>
          <p:nvPr>
            <p:ph type="title" orient="vert"/>
          </p:nvPr>
        </p:nvSpPr>
        <p:spPr>
          <a:xfrm>
            <a:off x="7391400" y="304801"/>
            <a:ext cx="1447800" cy="5851525"/>
          </a:xfrm>
        </p:spPr>
        <p:txBody>
          <a:bodyPr vert="eaVert"/>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a:xfrm>
            <a:off x="4361688" y="1026372"/>
            <a:ext cx="457200" cy="441325"/>
          </a:xfrm>
        </p:spPr>
        <p:txBody>
          <a:bodyPr/>
          <a:lstStyle/>
          <a:p>
            <a:fld id="{0B34F065-1154-456A-91E3-76DE8E75E17B}" type="slidenum">
              <a:rPr lang="ar-SA" smtClean="0"/>
              <a:pPr/>
              <a:t>‹#›</a:t>
            </a:fld>
            <a:endParaRPr lang="ar-SA"/>
          </a:p>
        </p:txBody>
      </p:sp>
      <p:sp>
        <p:nvSpPr>
          <p:cNvPr id="8" name="عنصر نائب للمحتوى 7"/>
          <p:cNvSpPr>
            <a:spLocks noGrp="1"/>
          </p:cNvSpPr>
          <p:nvPr>
            <p:ph sz="quarter" idx="1"/>
          </p:nvPr>
        </p:nvSpPr>
        <p:spPr>
          <a:xfrm>
            <a:off x="301752" y="1527048"/>
            <a:ext cx="850392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3" name="مستطيل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مستطيل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ذييل 4"/>
          <p:cNvSpPr>
            <a:spLocks noGrp="1"/>
          </p:cNvSpPr>
          <p:nvPr>
            <p:ph type="ftr" sz="quarter" idx="11"/>
          </p:nvPr>
        </p:nvSpPr>
        <p:spPr/>
        <p:txBody>
          <a:bodyPr/>
          <a:lstStyle/>
          <a:p>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15/04/1440</a:t>
            </a:fld>
            <a:endParaRPr lang="ar-SA"/>
          </a:p>
        </p:txBody>
      </p:sp>
      <p:sp>
        <p:nvSpPr>
          <p:cNvPr id="8" name="رابط مستقيم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شكل بيضاوي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B34F065-1154-456A-91E3-76DE8E75E17B}" type="slidenum">
              <a:rPr lang="ar-SA" smtClean="0"/>
              <a:pPr/>
              <a:t>‹#›</a:t>
            </a:fld>
            <a:endParaRPr lang="ar-SA"/>
          </a:p>
        </p:txBody>
      </p:sp>
      <p:sp>
        <p:nvSpPr>
          <p:cNvPr id="2" name="عنوان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01752" y="228600"/>
            <a:ext cx="8534400" cy="758952"/>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a:xfrm>
            <a:off x="5791200" y="6409944"/>
            <a:ext cx="3044952" cy="365760"/>
          </a:xfrm>
        </p:spPr>
        <p:txBody>
          <a:bodyPr/>
          <a:lstStyle/>
          <a:p>
            <a:fld id="{1B8ABB09-4A1D-463E-8065-109CC2B7EFAA}" type="datetimeFigureOut">
              <a:rPr lang="ar-SA" smtClean="0"/>
              <a:pPr/>
              <a:t>15/04/1440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8" name="رابط مستقيم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عنصر نائب للمحتوى 9"/>
          <p:cNvSpPr>
            <a:spLocks noGrp="1"/>
          </p:cNvSpPr>
          <p:nvPr>
            <p:ph sz="half" idx="1"/>
          </p:nvPr>
        </p:nvSpPr>
        <p:spPr>
          <a:xfrm>
            <a:off x="301752"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محتوى 11"/>
          <p:cNvSpPr>
            <a:spLocks noGrp="1"/>
          </p:cNvSpPr>
          <p:nvPr>
            <p:ph sz="half" idx="2"/>
          </p:nvPr>
        </p:nvSpPr>
        <p:spPr>
          <a:xfrm>
            <a:off x="4800600"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1">
        <a:schemeClr val="bg2"/>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مستطيل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مستطيل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مستطيل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15/04/1440</a:t>
            </a:fld>
            <a:endParaRPr lang="ar-SA"/>
          </a:p>
        </p:txBody>
      </p:sp>
      <p:sp>
        <p:nvSpPr>
          <p:cNvPr id="8" name="عنصر نائب للتذييل 7"/>
          <p:cNvSpPr>
            <a:spLocks noGrp="1"/>
          </p:cNvSpPr>
          <p:nvPr>
            <p:ph type="ftr" sz="quarter" idx="11"/>
          </p:nvPr>
        </p:nvSpPr>
        <p:spPr>
          <a:xfrm>
            <a:off x="304800" y="6409944"/>
            <a:ext cx="3581400" cy="365760"/>
          </a:xfrm>
        </p:spPr>
        <p:txBody>
          <a:bodyPr/>
          <a:lstStyle/>
          <a:p>
            <a:endParaRPr lang="ar-SA"/>
          </a:p>
        </p:txBody>
      </p:sp>
      <p:sp>
        <p:nvSpPr>
          <p:cNvPr id="15" name="رابط مستقيم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عنصر نائب للمحتوى 23"/>
          <p:cNvSpPr>
            <a:spLocks noGrp="1"/>
          </p:cNvSpPr>
          <p:nvPr>
            <p:ph sz="quarter" idx="2"/>
          </p:nvPr>
        </p:nvSpPr>
        <p:spPr>
          <a:xfrm>
            <a:off x="301752" y="2471383"/>
            <a:ext cx="4041648" cy="381840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محتوى 25"/>
          <p:cNvSpPr>
            <a:spLocks noGrp="1"/>
          </p:cNvSpPr>
          <p:nvPr>
            <p:ph sz="quarter" idx="4"/>
          </p:nvPr>
        </p:nvSpPr>
        <p:spPr>
          <a:xfrm>
            <a:off x="4800600" y="2471383"/>
            <a:ext cx="4038600" cy="382219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شكل بيضاوي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شكل بيضاوي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عنصر نائب لرقم الشريحة 8"/>
          <p:cNvSpPr>
            <a:spLocks noGrp="1"/>
          </p:cNvSpPr>
          <p:nvPr>
            <p:ph type="sldNum" sz="quarter" idx="12"/>
          </p:nvPr>
        </p:nvSpPr>
        <p:spPr>
          <a:xfrm>
            <a:off x="4343400" y="1042416"/>
            <a:ext cx="457200" cy="441325"/>
          </a:xfrm>
        </p:spPr>
        <p:txBody>
          <a:bodyPr/>
          <a:lstStyle>
            <a:lvl1pPr algn="ctr">
              <a:defRPr/>
            </a:lvl1pPr>
          </a:lstStyle>
          <a:p>
            <a:fld id="{0B34F065-1154-456A-91E3-76DE8E75E17B}" type="slidenum">
              <a:rPr lang="ar-SA" smtClean="0"/>
              <a:pPr/>
              <a:t>‹#›</a:t>
            </a:fld>
            <a:endParaRPr lang="ar-SA"/>
          </a:p>
        </p:txBody>
      </p:sp>
      <p:sp>
        <p:nvSpPr>
          <p:cNvPr id="23" name="عنوان 22"/>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15/04/1440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a:xfrm>
            <a:off x="4343400" y="1036020"/>
            <a:ext cx="457200" cy="441325"/>
          </a:xfrm>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مستطيل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مستطيل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عنصر نائب للتاريخ 1"/>
          <p:cNvSpPr>
            <a:spLocks noGrp="1"/>
          </p:cNvSpPr>
          <p:nvPr>
            <p:ph type="dt" sz="half" idx="10"/>
          </p:nvPr>
        </p:nvSpPr>
        <p:spPr/>
        <p:txBody>
          <a:bodyPr/>
          <a:lstStyle/>
          <a:p>
            <a:fld id="{1B8ABB09-4A1D-463E-8065-109CC2B7EFAA}" type="datetimeFigureOut">
              <a:rPr lang="ar-SA" smtClean="0"/>
              <a:pPr/>
              <a:t>15/04/1440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9" name="مستطيل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مستطيل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مستطيل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رابط مستقيم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عنصر نائب للمحتوى 19"/>
          <p:cNvSpPr>
            <a:spLocks noGrp="1"/>
          </p:cNvSpPr>
          <p:nvPr>
            <p:ph sz="quarter" idx="1"/>
          </p:nvPr>
        </p:nvSpPr>
        <p:spPr>
          <a:xfrm>
            <a:off x="3124200" y="685800"/>
            <a:ext cx="5638800" cy="5410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شكل بيضاوي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B34F065-1154-456A-91E3-76DE8E75E17B}" type="slidenum">
              <a:rPr lang="ar-SA" smtClean="0"/>
              <a:pPr/>
              <a:t>‹#›</a:t>
            </a:fld>
            <a:endParaRPr lang="ar-SA"/>
          </a:p>
        </p:txBody>
      </p:sp>
      <p:sp>
        <p:nvSpPr>
          <p:cNvPr id="21" name="مستطيل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15/04/1440</a:t>
            </a:fld>
            <a:endParaRPr lang="ar-SA"/>
          </a:p>
        </p:txBody>
      </p:sp>
      <p:sp>
        <p:nvSpPr>
          <p:cNvPr id="6" name="عنصر نائب للتذييل 5"/>
          <p:cNvSpPr>
            <a:spLocks noGrp="1"/>
          </p:cNvSpPr>
          <p:nvPr>
            <p:ph type="ftr" sz="quarter" idx="11"/>
          </p:nvPr>
        </p:nvSpPr>
        <p:spPr>
          <a:xfrm>
            <a:off x="301752" y="6410848"/>
            <a:ext cx="3383280" cy="365760"/>
          </a:xfrm>
        </p:spPr>
        <p:txBody>
          <a:bodyPr/>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1" name="رابط مستقيم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مستطيل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مستطيل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شكل بيضاوي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شكل بيضاوي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p>
            <a:fld id="{0B34F065-1154-456A-91E3-76DE8E75E17B}" type="slidenum">
              <a:rPr lang="ar-SA" smtClean="0"/>
              <a:pPr/>
              <a:t>‹#›</a:t>
            </a:fld>
            <a:endParaRPr lang="ar-SA"/>
          </a:p>
        </p:txBody>
      </p:sp>
      <p:sp>
        <p:nvSpPr>
          <p:cNvPr id="2" name="عنوان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000375" y="609600"/>
            <a:ext cx="5867400" cy="4267200"/>
          </a:xfrm>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22" name="مستطيل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a:xfrm>
            <a:off x="5788152" y="6404984"/>
            <a:ext cx="3044952" cy="365760"/>
          </a:xfrm>
        </p:spPr>
        <p:txBody>
          <a:bodyPr/>
          <a:lstStyle/>
          <a:p>
            <a:fld id="{1B8ABB09-4A1D-463E-8065-109CC2B7EFAA}" type="datetimeFigureOut">
              <a:rPr lang="ar-SA" smtClean="0"/>
              <a:pPr/>
              <a:t>15/04/1440</a:t>
            </a:fld>
            <a:endParaRPr lang="ar-SA"/>
          </a:p>
        </p:txBody>
      </p:sp>
      <p:sp>
        <p:nvSpPr>
          <p:cNvPr id="6" name="عنصر نائب للتذييل 5"/>
          <p:cNvSpPr>
            <a:spLocks noGrp="1"/>
          </p:cNvSpPr>
          <p:nvPr>
            <p:ph type="ftr" sz="quarter" idx="11"/>
          </p:nvPr>
        </p:nvSpPr>
        <p:spPr>
          <a:xfrm>
            <a:off x="301752" y="6410848"/>
            <a:ext cx="3584448" cy="365760"/>
          </a:xfrm>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عنصر نائب للتاريخ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B8ABB09-4A1D-463E-8065-109CC2B7EFAA}" type="datetimeFigureOut">
              <a:rPr lang="ar-SA" smtClean="0"/>
              <a:pPr/>
              <a:t>15/04/1440</a:t>
            </a:fld>
            <a:endParaRPr lang="ar-SA"/>
          </a:p>
        </p:txBody>
      </p:sp>
      <p:sp>
        <p:nvSpPr>
          <p:cNvPr id="3" name="عنصر نائب للتذييل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a:p>
        </p:txBody>
      </p:sp>
      <p:sp>
        <p:nvSpPr>
          <p:cNvPr id="8" name="مستطيل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رابط مستقيم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شكل بيضاوي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B34F065-1154-456A-91E3-76DE8E75E17B}" type="slidenum">
              <a:rPr lang="ar-SA" smtClean="0"/>
              <a:pPr/>
              <a:t>‹#›</a:t>
            </a:fld>
            <a:endParaRPr lang="ar-SA"/>
          </a:p>
        </p:txBody>
      </p:sp>
      <p:sp>
        <p:nvSpPr>
          <p:cNvPr id="22" name="عنصر نائب للعنوان 21"/>
          <p:cNvSpPr>
            <a:spLocks noGrp="1"/>
          </p:cNvSpPr>
          <p:nvPr>
            <p:ph type="title"/>
          </p:nvPr>
        </p:nvSpPr>
        <p:spPr>
          <a:xfrm>
            <a:off x="301752" y="228600"/>
            <a:ext cx="8534400" cy="758952"/>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ar.wikipedia.org/wiki/%D8%B3%D9%83%D8%B1%D9%88%D8%B2" TargetMode="External"/><Relationship Id="rId3" Type="http://schemas.openxmlformats.org/officeDocument/2006/relationships/hyperlink" Target="https://ar.wikipedia.org/wiki/%D8%A7%D9%84%D8%A3%D8%B1%D8%B2" TargetMode="External"/><Relationship Id="rId7" Type="http://schemas.openxmlformats.org/officeDocument/2006/relationships/hyperlink" Target="https://ar.wikipedia.org/wiki/%D8%A7%D9%84%D8%B4%D9%85%D9%86%D8%AF%D8%B1_%D8%A7%D9%84%D8%B3%D9%83%D8%B1%D9%8A" TargetMode="External"/><Relationship Id="rId12" Type="http://schemas.openxmlformats.org/officeDocument/2006/relationships/hyperlink" Target="https://ar.wikipedia.org/wiki/%D9%85%D8%A7%D9%84%D8%AA%D9%88%D8%B2" TargetMode="External"/><Relationship Id="rId2" Type="http://schemas.openxmlformats.org/officeDocument/2006/relationships/hyperlink" Target="https://ar.wikipedia.org/wiki/%D8%A7%D9%84%D8%BA%D8%B0%D8%A7%D8%A1" TargetMode="External"/><Relationship Id="rId1" Type="http://schemas.openxmlformats.org/officeDocument/2006/relationships/slideLayout" Target="../slideLayouts/slideLayout2.xml"/><Relationship Id="rId6" Type="http://schemas.openxmlformats.org/officeDocument/2006/relationships/hyperlink" Target="https://ar.wikipedia.org/wiki/%D9%85%D8%B4%D8%AA%D9%82%D8%A7%D8%AA_%D8%A7%D9%84%D8%AD%D9%84%D9%8A%D8%A8" TargetMode="External"/><Relationship Id="rId11" Type="http://schemas.openxmlformats.org/officeDocument/2006/relationships/hyperlink" Target="https://ar.wikipedia.org/wiki/%D8%BA%D9%84%D8%A7%D9%83%D8%AA%D9%88%D8%B2" TargetMode="External"/><Relationship Id="rId5" Type="http://schemas.openxmlformats.org/officeDocument/2006/relationships/hyperlink" Target="https://ar.wikipedia.org/wiki/%D8%A7%D9%84%D8%A8%D8%B7%D8%A7%D8%B7%D8%A7" TargetMode="External"/><Relationship Id="rId10" Type="http://schemas.openxmlformats.org/officeDocument/2006/relationships/hyperlink" Target="https://ar.wikipedia.org/wiki/%D8%AC%D9%84%D9%88%D9%83%D9%88%D8%B2" TargetMode="External"/><Relationship Id="rId4" Type="http://schemas.openxmlformats.org/officeDocument/2006/relationships/hyperlink" Target="https://ar.wikipedia.org/wiki/%D8%A7%D9%84%D9%85%D8%B9%D9%83%D8%B1%D9%88%D9%86%D8%A9" TargetMode="External"/><Relationship Id="rId9" Type="http://schemas.openxmlformats.org/officeDocument/2006/relationships/hyperlink" Target="https://ar.wikipedia.org/wiki/%D9%84%D8%A7%D9%83%D8%AA%D9%88%D8%B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C00000"/>
                </a:solidFill>
              </a:rPr>
              <a:t>حكمة المحاضرة </a:t>
            </a:r>
            <a:endParaRPr lang="ar-IQ" b="1" dirty="0">
              <a:solidFill>
                <a:srgbClr val="C00000"/>
              </a:solidFill>
            </a:endParaRPr>
          </a:p>
        </p:txBody>
      </p:sp>
      <p:sp>
        <p:nvSpPr>
          <p:cNvPr id="3" name="عنصر نائب للمحتوى 2"/>
          <p:cNvSpPr>
            <a:spLocks noGrp="1"/>
          </p:cNvSpPr>
          <p:nvPr>
            <p:ph sz="quarter" idx="1"/>
          </p:nvPr>
        </p:nvSpPr>
        <p:spPr/>
        <p:txBody>
          <a:bodyPr>
            <a:normAutofit/>
          </a:bodyPr>
          <a:lstStyle/>
          <a:p>
            <a:pPr marL="0" indent="0" algn="ctr">
              <a:buNone/>
            </a:pPr>
            <a:endParaRPr lang="ar-IQ" sz="3200" b="1" dirty="0" smtClean="0"/>
          </a:p>
          <a:p>
            <a:pPr marL="0" indent="0" algn="ctr">
              <a:buNone/>
            </a:pPr>
            <a:r>
              <a:rPr lang="ar-IQ" sz="3200" b="1" dirty="0" smtClean="0"/>
              <a:t>قال امير المؤمنين (ع)</a:t>
            </a:r>
          </a:p>
          <a:p>
            <a:pPr marL="0" indent="0" algn="ctr">
              <a:buNone/>
            </a:pPr>
            <a:r>
              <a:rPr lang="ar-IQ" sz="3200" b="1" dirty="0" smtClean="0"/>
              <a:t> </a:t>
            </a:r>
          </a:p>
          <a:p>
            <a:pPr marL="0" indent="0" algn="ctr">
              <a:buNone/>
            </a:pPr>
            <a:r>
              <a:rPr lang="ar-IQ" sz="3200" b="1" dirty="0" smtClean="0"/>
              <a:t>الرياضة زكاة البدن </a:t>
            </a:r>
            <a:endParaRPr lang="ar-IQ" sz="3200" b="1" dirty="0"/>
          </a:p>
        </p:txBody>
      </p:sp>
    </p:spTree>
    <p:extLst>
      <p:ext uri="{BB962C8B-B14F-4D97-AF65-F5344CB8AC3E}">
        <p14:creationId xmlns:p14="http://schemas.microsoft.com/office/powerpoint/2010/main" val="2173354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0" y="116632"/>
            <a:ext cx="8964488" cy="6741368"/>
          </a:xfrm>
        </p:spPr>
        <p:txBody>
          <a:bodyPr>
            <a:normAutofit fontScale="92500" lnSpcReduction="20000"/>
          </a:bodyPr>
          <a:lstStyle/>
          <a:p>
            <a:pPr marL="0" indent="0">
              <a:buNone/>
              <a:defRPr/>
            </a:pPr>
            <a:r>
              <a:rPr lang="ar-IQ" sz="2800" b="1" u="sng" dirty="0" smtClean="0">
                <a:cs typeface="+mj-cs"/>
              </a:rPr>
              <a:t>4 </a:t>
            </a:r>
            <a:r>
              <a:rPr lang="ar-IQ" sz="2800" b="1" u="sng" dirty="0">
                <a:cs typeface="+mj-cs"/>
              </a:rPr>
              <a:t>– المحافظة على وزن الجسم </a:t>
            </a:r>
            <a:r>
              <a:rPr lang="ar-IQ" sz="2800" b="1" u="sng" dirty="0" smtClean="0">
                <a:cs typeface="+mj-cs"/>
              </a:rPr>
              <a:t>(التوازن الطاقة في جسم الانسان ):</a:t>
            </a:r>
            <a:endParaRPr lang="ar-IQ" sz="2800" b="1" dirty="0">
              <a:cs typeface="+mj-cs"/>
            </a:endParaRPr>
          </a:p>
          <a:p>
            <a:pPr marL="0" indent="0">
              <a:buNone/>
              <a:defRPr/>
            </a:pPr>
            <a:r>
              <a:rPr lang="ar-IQ" sz="2800" dirty="0">
                <a:cs typeface="+mj-cs"/>
              </a:rPr>
              <a:t>	تعتبر المحافظة على وزن الجسم من الأمور الهامة في أنواع كثيرة من الأنشطة الرياضية ، ويساعد دراسة نظام الطاقة المدرب على وضع برنامج التدريب الذي يعمل على الاحتفاظ بوزن الجسم ثابتا مع وصف الغذاء اللازم لذلك كما يمكنه وضع </a:t>
            </a:r>
            <a:r>
              <a:rPr lang="ar-IQ" sz="2900" dirty="0">
                <a:cs typeface="+mj-cs"/>
              </a:rPr>
              <a:t>برنامج التخلص من الوزن الزائد بطريقة لا تضر بصحة لاعبيه .الاهتمام بنسب الكاربوهيدرات فضلا عن نسب الدهون والبروتينات (الطرق الشائعة في انقاص الوزن ) للاعبي المراكمة ورفع الاثقال </a:t>
            </a:r>
            <a:r>
              <a:rPr lang="ar-IQ" sz="2900" dirty="0" smtClean="0">
                <a:cs typeface="+mj-cs"/>
              </a:rPr>
              <a:t>...التوازن في جسم الانسان (هي الكمية المستهلكة يجب ان تكون مساوية للكمية المفقودة ) وهو يجب الانتباه اليه اثناء انقاص الوزن او زيادة الوزن او المحافظة عليه </a:t>
            </a:r>
            <a:endParaRPr lang="ar-IQ" sz="2900" dirty="0">
              <a:cs typeface="+mj-cs"/>
            </a:endParaRPr>
          </a:p>
          <a:p>
            <a:pPr marL="0" indent="0">
              <a:buNone/>
              <a:defRPr/>
            </a:pPr>
            <a:r>
              <a:rPr lang="ar-IQ" sz="2400" b="1" u="sng" dirty="0" smtClean="0">
                <a:cs typeface="+mj-cs"/>
              </a:rPr>
              <a:t>5- </a:t>
            </a:r>
            <a:r>
              <a:rPr lang="ar-IQ" sz="2800" b="1" u="sng" dirty="0" smtClean="0">
                <a:cs typeface="+mj-cs"/>
              </a:rPr>
              <a:t>سرعة </a:t>
            </a:r>
            <a:r>
              <a:rPr lang="ar-IQ" sz="2800" b="1" u="sng" dirty="0">
                <a:cs typeface="+mj-cs"/>
              </a:rPr>
              <a:t>الاستشفاء </a:t>
            </a:r>
            <a:r>
              <a:rPr lang="ar-IQ" sz="2800" b="1" u="sng" dirty="0" smtClean="0">
                <a:cs typeface="+mj-cs"/>
              </a:rPr>
              <a:t>:</a:t>
            </a:r>
          </a:p>
          <a:p>
            <a:pPr marL="0" indent="0">
              <a:buNone/>
              <a:defRPr/>
            </a:pPr>
            <a:r>
              <a:rPr lang="ar-IQ" sz="2800" dirty="0" smtClean="0">
                <a:cs typeface="+mj-cs"/>
              </a:rPr>
              <a:t>الغذاء هو الوقود الذي يستخدم في انتاج الطاقة وكذلك ترميم التالف من الخلايا اثناء الجهد البدني فضلا عن تكوين المركبات التي استنفذت لذا يجب اختيار الطعام الذي ينسجم مع نوع نظام الطاقة المستخدم وكذلك الشدة والحجم في الاداء واختيار الوقت المناسب في التغذية ونوع الغذاء فضلا تعويض السوائل المفقودة والتي تساعد على سرعة الاستشفاء وتهيء الرياضي للتدريب او المنافسة القادمة (ان اداء المنافسات بكرة القدم هي  بالشدة 100% يحتاج الى 46 ساعة عندها يتمكن الرياضي من اداء مباراة اخرى وعندما يتناول وجبة غذائية غنية </a:t>
            </a:r>
            <a:r>
              <a:rPr lang="ar-IQ" sz="2800" dirty="0" err="1" smtClean="0">
                <a:cs typeface="+mj-cs"/>
              </a:rPr>
              <a:t>بالكاربوهيدرات</a:t>
            </a:r>
            <a:r>
              <a:rPr lang="ar-IQ" sz="2800" dirty="0" smtClean="0">
                <a:cs typeface="+mj-cs"/>
              </a:rPr>
              <a:t> يمكن تقصير زمن الاستشفاء واعادة مخازن الطاقة الى (60%)</a:t>
            </a:r>
          </a:p>
          <a:p>
            <a:pPr marL="0" indent="0">
              <a:buNone/>
            </a:pPr>
            <a:r>
              <a:rPr lang="ar-IQ" sz="2400" dirty="0"/>
              <a:t> </a:t>
            </a:r>
            <a:endParaRPr lang="ar-IQ" sz="2800" dirty="0">
              <a:cs typeface="+mj-cs"/>
            </a:endParaRPr>
          </a:p>
          <a:p>
            <a:endParaRPr lang="ar-IQ" dirty="0"/>
          </a:p>
        </p:txBody>
      </p:sp>
    </p:spTree>
    <p:extLst>
      <p:ext uri="{BB962C8B-B14F-4D97-AF65-F5344CB8AC3E}">
        <p14:creationId xmlns:p14="http://schemas.microsoft.com/office/powerpoint/2010/main" val="358194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C00000"/>
                </a:solidFill>
              </a:rPr>
              <a:t>النظام الاول (نظام </a:t>
            </a:r>
            <a:r>
              <a:rPr lang="en-US" dirty="0" smtClean="0">
                <a:solidFill>
                  <a:srgbClr val="C00000"/>
                </a:solidFill>
              </a:rPr>
              <a:t>ATP –</a:t>
            </a:r>
            <a:r>
              <a:rPr lang="ar-IQ" dirty="0" smtClean="0">
                <a:solidFill>
                  <a:srgbClr val="C00000"/>
                </a:solidFill>
              </a:rPr>
              <a:t>)النظام الفوسفاجيني </a:t>
            </a:r>
            <a:endParaRPr lang="ar-IQ" dirty="0">
              <a:solidFill>
                <a:srgbClr val="C00000"/>
              </a:solidFill>
            </a:endParaRPr>
          </a:p>
        </p:txBody>
      </p:sp>
      <p:sp>
        <p:nvSpPr>
          <p:cNvPr id="3" name="عنصر نائب للمحتوى 2"/>
          <p:cNvSpPr>
            <a:spLocks noGrp="1"/>
          </p:cNvSpPr>
          <p:nvPr>
            <p:ph sz="quarter" idx="1"/>
          </p:nvPr>
        </p:nvSpPr>
        <p:spPr/>
        <p:txBody>
          <a:bodyPr>
            <a:normAutofit lnSpcReduction="10000"/>
          </a:bodyPr>
          <a:lstStyle/>
          <a:p>
            <a:r>
              <a:rPr lang="ar-IQ" dirty="0" smtClean="0"/>
              <a:t>هذا النظام يستمر من 1-10 ثانية وهو خاص وبالحركات السريعة التي لا تتجاوز 10 ثانية والتي تعتمد على (مركب الطاقة (</a:t>
            </a:r>
            <a:r>
              <a:rPr lang="en-US" dirty="0" smtClean="0">
                <a:solidFill>
                  <a:srgbClr val="C00000"/>
                </a:solidFill>
              </a:rPr>
              <a:t>ATP</a:t>
            </a:r>
            <a:r>
              <a:rPr lang="ar-IQ" dirty="0" smtClean="0">
                <a:solidFill>
                  <a:srgbClr val="C00000"/>
                </a:solidFill>
              </a:rPr>
              <a:t> ) </a:t>
            </a:r>
          </a:p>
          <a:p>
            <a:r>
              <a:rPr lang="ar-IQ" dirty="0" smtClean="0">
                <a:solidFill>
                  <a:srgbClr val="C00000"/>
                </a:solidFill>
              </a:rPr>
              <a:t>كمية </a:t>
            </a:r>
            <a:r>
              <a:rPr lang="ar-IQ" dirty="0"/>
              <a:t>(</a:t>
            </a:r>
            <a:r>
              <a:rPr lang="en-US" dirty="0">
                <a:solidFill>
                  <a:srgbClr val="C00000"/>
                </a:solidFill>
              </a:rPr>
              <a:t>ATP</a:t>
            </a:r>
            <a:r>
              <a:rPr lang="ar-IQ" dirty="0">
                <a:solidFill>
                  <a:srgbClr val="C00000"/>
                </a:solidFill>
              </a:rPr>
              <a:t> ) </a:t>
            </a:r>
            <a:r>
              <a:rPr lang="ar-IQ" dirty="0" smtClean="0"/>
              <a:t>قليلة في العضلات لا تتجاوز </a:t>
            </a:r>
            <a:r>
              <a:rPr lang="ar-IQ" dirty="0"/>
              <a:t>كمية </a:t>
            </a:r>
            <a:r>
              <a:rPr lang="en-US" dirty="0"/>
              <a:t>ATP </a:t>
            </a:r>
            <a:r>
              <a:rPr lang="ar-IQ" dirty="0"/>
              <a:t> في الجسم تتراوح (2-4)</a:t>
            </a:r>
            <a:r>
              <a:rPr lang="ar-IQ" dirty="0" err="1"/>
              <a:t>ميكرومول</a:t>
            </a:r>
            <a:r>
              <a:rPr lang="ar-IQ" dirty="0"/>
              <a:t> /غم وهي كافية الى ثماني انقباضات ولمدة واحد الى ثلاث ثواني فقط</a:t>
            </a:r>
            <a:r>
              <a:rPr lang="en-US" dirty="0"/>
              <a:t>ATP</a:t>
            </a:r>
            <a:r>
              <a:rPr lang="ar-IQ" dirty="0"/>
              <a:t> </a:t>
            </a:r>
            <a:r>
              <a:rPr lang="ar-IQ" dirty="0" smtClean="0"/>
              <a:t> </a:t>
            </a:r>
          </a:p>
          <a:p>
            <a:r>
              <a:rPr lang="ar-IQ" dirty="0" err="1" smtClean="0"/>
              <a:t>والفوسفاجين</a:t>
            </a:r>
            <a:r>
              <a:rPr lang="ar-IQ" dirty="0" smtClean="0"/>
              <a:t> (</a:t>
            </a:r>
            <a:r>
              <a:rPr lang="en-US" dirty="0" smtClean="0"/>
              <a:t>PC</a:t>
            </a:r>
            <a:r>
              <a:rPr lang="ar-IQ" dirty="0" smtClean="0"/>
              <a:t> ) وهو (يعتمد على </a:t>
            </a:r>
            <a:r>
              <a:rPr lang="ar-IQ" dirty="0" smtClean="0">
                <a:solidFill>
                  <a:srgbClr val="C00000"/>
                </a:solidFill>
              </a:rPr>
              <a:t>الكرياتين</a:t>
            </a:r>
            <a:r>
              <a:rPr lang="ar-IQ" dirty="0" smtClean="0"/>
              <a:t> ) و يمتد الى حتى 10 ثانية امثال اركاض السرعة وهذا النظام كثير الاستخدام في كرة القدم كون جميع التكرارات للانتقال او الاسناد او خلق الفراغات او الضغط تحتاج مسافة من (3 م الى 15 متر ) وهو يعتمد على هذا النظام . وهذا النظام يمكن تعويضه بسرعة اثناء المباريات اذ يحتاج الى 2- 3 دقائق من الراحة بوجود الاوكسجين </a:t>
            </a:r>
            <a:r>
              <a:rPr lang="ar-IQ" dirty="0" err="1" smtClean="0"/>
              <a:t>لاعادته</a:t>
            </a:r>
            <a:r>
              <a:rPr lang="ar-IQ" dirty="0" smtClean="0"/>
              <a:t> لي وضعه الطبيعي </a:t>
            </a:r>
            <a:endParaRPr lang="ar-IQ" dirty="0"/>
          </a:p>
        </p:txBody>
      </p:sp>
    </p:spTree>
    <p:extLst>
      <p:ext uri="{BB962C8B-B14F-4D97-AF65-F5344CB8AC3E}">
        <p14:creationId xmlns:p14="http://schemas.microsoft.com/office/powerpoint/2010/main" val="154251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C00000"/>
                </a:solidFill>
              </a:rPr>
              <a:t>النظام الثاني </a:t>
            </a:r>
            <a:r>
              <a:rPr lang="ar-IQ" b="1" dirty="0" err="1" smtClean="0">
                <a:solidFill>
                  <a:srgbClr val="C00000"/>
                </a:solidFill>
              </a:rPr>
              <a:t>اللاكتيكي</a:t>
            </a:r>
            <a:r>
              <a:rPr lang="ar-IQ" b="1" dirty="0" smtClean="0">
                <a:solidFill>
                  <a:srgbClr val="C00000"/>
                </a:solidFill>
              </a:rPr>
              <a:t> او تحلل السكر لا </a:t>
            </a:r>
            <a:r>
              <a:rPr lang="ar-IQ" b="1" dirty="0" err="1" smtClean="0">
                <a:solidFill>
                  <a:srgbClr val="C00000"/>
                </a:solidFill>
              </a:rPr>
              <a:t>اوكسجينيا</a:t>
            </a:r>
            <a:r>
              <a:rPr lang="ar-IQ" b="1" dirty="0" smtClean="0">
                <a:solidFill>
                  <a:srgbClr val="C00000"/>
                </a:solidFill>
              </a:rPr>
              <a:t> </a:t>
            </a:r>
            <a:endParaRPr lang="ar-IQ" b="1" dirty="0">
              <a:solidFill>
                <a:srgbClr val="C00000"/>
              </a:solidFill>
            </a:endParaRPr>
          </a:p>
        </p:txBody>
      </p:sp>
      <p:sp>
        <p:nvSpPr>
          <p:cNvPr id="3" name="عنصر نائب للمحتوى 2"/>
          <p:cNvSpPr>
            <a:spLocks noGrp="1"/>
          </p:cNvSpPr>
          <p:nvPr>
            <p:ph sz="quarter" idx="1"/>
          </p:nvPr>
        </p:nvSpPr>
        <p:spPr/>
        <p:txBody>
          <a:bodyPr>
            <a:normAutofit fontScale="92500" lnSpcReduction="10000"/>
          </a:bodyPr>
          <a:lstStyle/>
          <a:p>
            <a:r>
              <a:rPr lang="ar-IQ" dirty="0" smtClean="0"/>
              <a:t>بعد استنفاذ مصادر الطاقة في النظام الاول يحول الجسم انتاج الطاقة على النظام الثاني وهو النظام </a:t>
            </a:r>
            <a:r>
              <a:rPr lang="ar-IQ" dirty="0" err="1" smtClean="0"/>
              <a:t>اللاكتيكي</a:t>
            </a:r>
            <a:r>
              <a:rPr lang="ar-IQ" dirty="0" smtClean="0"/>
              <a:t> وهو نظام يعمل على تحلل اي شطر السكر بدون وجود الاوكسجين وهذا يعمل علة انتاج حامض يسمى (حامض </a:t>
            </a:r>
            <a:r>
              <a:rPr lang="ar-IQ" dirty="0" err="1" smtClean="0"/>
              <a:t>اللاكتيك</a:t>
            </a:r>
            <a:r>
              <a:rPr lang="ar-IQ" dirty="0" smtClean="0"/>
              <a:t> ) وهو نظام يستمر من فوق (30 ثانية  الى 2 </a:t>
            </a:r>
            <a:r>
              <a:rPr lang="ar-IQ" dirty="0" err="1" smtClean="0"/>
              <a:t>قيقتين</a:t>
            </a:r>
            <a:r>
              <a:rPr lang="ar-IQ" dirty="0" smtClean="0"/>
              <a:t> ) بعد ذلك الزمن يتم زيادة تجمع حامض </a:t>
            </a:r>
            <a:r>
              <a:rPr lang="ar-IQ" dirty="0" err="1" smtClean="0"/>
              <a:t>اللاكتيك</a:t>
            </a:r>
            <a:r>
              <a:rPr lang="ar-IQ" dirty="0" smtClean="0"/>
              <a:t> في العضلات مما يسبب ما يلي :</a:t>
            </a:r>
          </a:p>
          <a:p>
            <a:r>
              <a:rPr lang="ar-IQ" dirty="0" smtClean="0"/>
              <a:t>1-الالم </a:t>
            </a:r>
          </a:p>
          <a:p>
            <a:r>
              <a:rPr lang="ar-IQ" dirty="0" smtClean="0"/>
              <a:t>2-التعب </a:t>
            </a:r>
          </a:p>
          <a:p>
            <a:r>
              <a:rPr lang="ar-IQ" dirty="0" smtClean="0"/>
              <a:t>3-عدم القدرة على انتاج الطاقة </a:t>
            </a:r>
          </a:p>
          <a:p>
            <a:r>
              <a:rPr lang="ar-IQ" dirty="0" smtClean="0"/>
              <a:t>4-عدم القدرة على استمرار اداء المنافسة </a:t>
            </a:r>
          </a:p>
          <a:p>
            <a:r>
              <a:rPr lang="ar-IQ" dirty="0" smtClean="0"/>
              <a:t>5-يقلل من نقل الاشارة العصبية </a:t>
            </a:r>
          </a:p>
          <a:p>
            <a:r>
              <a:rPr lang="ar-IQ" dirty="0" smtClean="0"/>
              <a:t>ان نسبة هذا النظام في كرة القدم عالية جدا </a:t>
            </a:r>
            <a:endParaRPr lang="ar-IQ" dirty="0"/>
          </a:p>
        </p:txBody>
      </p:sp>
    </p:spTree>
    <p:extLst>
      <p:ext uri="{BB962C8B-B14F-4D97-AF65-F5344CB8AC3E}">
        <p14:creationId xmlns:p14="http://schemas.microsoft.com/office/powerpoint/2010/main" val="146173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1752" y="228600"/>
            <a:ext cx="8662736" cy="758952"/>
          </a:xfrm>
        </p:spPr>
        <p:txBody>
          <a:bodyPr>
            <a:noAutofit/>
          </a:bodyPr>
          <a:lstStyle/>
          <a:p>
            <a:r>
              <a:rPr lang="ar-IQ" sz="2800" b="1" dirty="0">
                <a:solidFill>
                  <a:schemeClr val="tx1"/>
                </a:solidFill>
              </a:rPr>
              <a:t>ماهي الحدود التي </a:t>
            </a:r>
            <a:r>
              <a:rPr lang="ar-IQ" sz="2800" b="1" dirty="0" smtClean="0">
                <a:solidFill>
                  <a:schemeClr val="tx1"/>
                </a:solidFill>
              </a:rPr>
              <a:t>يسبب فيها </a:t>
            </a:r>
            <a:r>
              <a:rPr lang="ar-IQ" sz="2800" b="1" dirty="0">
                <a:solidFill>
                  <a:schemeClr val="tx1"/>
                </a:solidFill>
              </a:rPr>
              <a:t>حامض </a:t>
            </a:r>
            <a:r>
              <a:rPr lang="ar-IQ" sz="2800" b="1" dirty="0" err="1">
                <a:solidFill>
                  <a:schemeClr val="tx1"/>
                </a:solidFill>
              </a:rPr>
              <a:t>اللاكتيك</a:t>
            </a:r>
            <a:r>
              <a:rPr lang="ar-IQ" sz="2800" b="1" dirty="0">
                <a:solidFill>
                  <a:schemeClr val="tx1"/>
                </a:solidFill>
              </a:rPr>
              <a:t> </a:t>
            </a:r>
            <a:r>
              <a:rPr lang="ar-IQ" sz="2800" b="1" dirty="0" smtClean="0">
                <a:solidFill>
                  <a:schemeClr val="tx1"/>
                </a:solidFill>
              </a:rPr>
              <a:t>ضررا </a:t>
            </a:r>
            <a:r>
              <a:rPr lang="ar-IQ" sz="2800" b="1" dirty="0">
                <a:solidFill>
                  <a:schemeClr val="tx1"/>
                </a:solidFill>
              </a:rPr>
              <a:t>على الجسم </a:t>
            </a:r>
            <a:r>
              <a:rPr lang="ar-IQ" sz="2800" b="1" dirty="0" smtClean="0">
                <a:solidFill>
                  <a:schemeClr val="tx1"/>
                </a:solidFill>
              </a:rPr>
              <a:t> ؟</a:t>
            </a:r>
            <a:endParaRPr lang="ar-IQ" sz="2800" dirty="0">
              <a:solidFill>
                <a:schemeClr val="tx1"/>
              </a:solidFill>
            </a:endParaRPr>
          </a:p>
        </p:txBody>
      </p:sp>
      <p:sp>
        <p:nvSpPr>
          <p:cNvPr id="3" name="عنصر نائب للمحتوى 2"/>
          <p:cNvSpPr>
            <a:spLocks noGrp="1"/>
          </p:cNvSpPr>
          <p:nvPr>
            <p:ph sz="quarter" idx="1"/>
          </p:nvPr>
        </p:nvSpPr>
        <p:spPr>
          <a:xfrm>
            <a:off x="179512" y="1340768"/>
            <a:ext cx="8784976" cy="5040560"/>
          </a:xfrm>
        </p:spPr>
        <p:txBody>
          <a:bodyPr>
            <a:normAutofit fontScale="70000" lnSpcReduction="20000"/>
          </a:bodyPr>
          <a:lstStyle/>
          <a:p>
            <a:pPr marL="0" indent="0">
              <a:buNone/>
            </a:pPr>
            <a:r>
              <a:rPr lang="ar-SA" sz="2800" dirty="0" smtClean="0"/>
              <a:t>حامض </a:t>
            </a:r>
            <a:r>
              <a:rPr lang="ar-SA" sz="2800" dirty="0" err="1"/>
              <a:t>اللاكتيك</a:t>
            </a:r>
            <a:r>
              <a:rPr lang="ar-SA" sz="2800" dirty="0"/>
              <a:t> هو عبارة عن مُركب كيميائي يُرمز له بالرمز الكيميائي</a:t>
            </a:r>
            <a:r>
              <a:rPr lang="en-US" sz="2800" dirty="0"/>
              <a:t> C3H6O3 </a:t>
            </a:r>
            <a:r>
              <a:rPr lang="ar-SA" sz="2800" dirty="0"/>
              <a:t>كميته في دم الإنسان في الظروف </a:t>
            </a:r>
            <a:r>
              <a:rPr lang="ar-SA" sz="2800" dirty="0" err="1"/>
              <a:t>الإعتياديه</a:t>
            </a:r>
            <a:r>
              <a:rPr lang="ar-SA" sz="2800" dirty="0"/>
              <a:t> </a:t>
            </a:r>
            <a:r>
              <a:rPr lang="ar-SA" sz="2800" dirty="0" smtClean="0"/>
              <a:t>حوالي</a:t>
            </a:r>
            <a:r>
              <a:rPr lang="ar-IQ" sz="2800" dirty="0" smtClean="0"/>
              <a:t> (10-</a:t>
            </a:r>
            <a:r>
              <a:rPr lang="ar-SA" sz="2800" dirty="0" smtClean="0"/>
              <a:t> 14 </a:t>
            </a:r>
            <a:r>
              <a:rPr lang="ar-IQ" sz="2800" dirty="0" smtClean="0"/>
              <a:t>) </a:t>
            </a:r>
            <a:r>
              <a:rPr lang="ar-SA" sz="2800" dirty="0" smtClean="0"/>
              <a:t>ملجم </a:t>
            </a:r>
            <a:r>
              <a:rPr lang="ar-SA" sz="2800" dirty="0"/>
              <a:t>كل 100سم3 من الدم . أي حوالي من ( 1 – 2 ) ملي مول كـل لتر دم ولكن عند العدو بالشدة القصوى أو الأقل من القصوى كما في مسابقات ( 400 ، 800 ، 1500م ) ترتفع كمية حامض </a:t>
            </a:r>
            <a:r>
              <a:rPr lang="ar-SA" sz="2800" dirty="0" err="1"/>
              <a:t>اللاكتيك</a:t>
            </a:r>
            <a:r>
              <a:rPr lang="ar-SA" sz="2800" dirty="0"/>
              <a:t> حوالي ( 150 – 250 ملجم ) كل 100 سم3 من الدم . ونتيجة لهذا الارتفاع في كمية حامض </a:t>
            </a:r>
            <a:r>
              <a:rPr lang="ar-SA" sz="2800" dirty="0" err="1"/>
              <a:t>اللاكتيك</a:t>
            </a:r>
            <a:r>
              <a:rPr lang="ar-SA" sz="2800" dirty="0"/>
              <a:t> في عضلات ودم العداء أثناء المنافسات أو التدريب فإن هناك تأثيرات سلبية تحدث في أجهزة وأعضاء جسم العداء تؤدي إلى ظهور علامات التعب وهذا يعني هبوط في قدرة العداء على الاستمرار بالعدو بنفس المستوى أو بالشكل الأمثل</a:t>
            </a:r>
            <a:r>
              <a:rPr lang="en-US" sz="2800" dirty="0"/>
              <a:t> .</a:t>
            </a:r>
          </a:p>
          <a:p>
            <a:pPr marL="0" indent="0">
              <a:buNone/>
            </a:pPr>
            <a:r>
              <a:rPr lang="ar-SA" sz="2800" b="1" u="sng" dirty="0"/>
              <a:t>السؤال الذي يطرح هو متى وكيف يتجمع حامض </a:t>
            </a:r>
            <a:r>
              <a:rPr lang="ar-SA" sz="2800" b="1" u="sng" dirty="0" err="1"/>
              <a:t>اللاكتيك</a:t>
            </a:r>
            <a:r>
              <a:rPr lang="ar-SA" sz="2800" b="1" u="sng" dirty="0"/>
              <a:t> في عضلات ودم </a:t>
            </a:r>
            <a:r>
              <a:rPr lang="ar-IQ" sz="2800" b="1" u="sng" dirty="0" smtClean="0"/>
              <a:t>الرياضي (لاعب كرة القدم )</a:t>
            </a:r>
            <a:r>
              <a:rPr lang="ar-SA" sz="2800" b="1" u="sng" dirty="0" smtClean="0"/>
              <a:t> </a:t>
            </a:r>
            <a:r>
              <a:rPr lang="ar-SA" sz="2800" b="1" u="sng" dirty="0"/>
              <a:t>وما هي تأثيراته السلبية </a:t>
            </a:r>
            <a:r>
              <a:rPr lang="ar-IQ" sz="2800" b="1" u="sng" dirty="0" smtClean="0"/>
              <a:t>؟ </a:t>
            </a:r>
            <a:r>
              <a:rPr lang="ar-SA" sz="2800" b="1" u="sng" dirty="0" smtClean="0"/>
              <a:t>وكيفية </a:t>
            </a:r>
            <a:r>
              <a:rPr lang="ar-SA" sz="2800" b="1" u="sng" dirty="0"/>
              <a:t>التخلص منه ؟</a:t>
            </a:r>
            <a:endParaRPr lang="en-US" sz="2800" b="1" u="sng" dirty="0"/>
          </a:p>
          <a:p>
            <a:pPr marL="0" indent="0">
              <a:buNone/>
            </a:pPr>
            <a:r>
              <a:rPr lang="ar-SA" sz="2800" dirty="0"/>
              <a:t>        من وجهة نظر علم التدريب الرياضي فإن حامض </a:t>
            </a:r>
            <a:r>
              <a:rPr lang="ar-SA" sz="2800" dirty="0" err="1"/>
              <a:t>اللاكتيك</a:t>
            </a:r>
            <a:r>
              <a:rPr lang="ar-SA" sz="2800" dirty="0"/>
              <a:t> يتجمع في عضلات ودم </a:t>
            </a:r>
            <a:r>
              <a:rPr lang="ar-IQ" sz="2800" dirty="0" smtClean="0"/>
              <a:t>الرياضي </a:t>
            </a:r>
            <a:r>
              <a:rPr lang="ar-SA" sz="2800" dirty="0" smtClean="0"/>
              <a:t> </a:t>
            </a:r>
            <a:r>
              <a:rPr lang="ar-SA" sz="2800" dirty="0"/>
              <a:t>عندما ينفذ </a:t>
            </a:r>
            <a:r>
              <a:rPr lang="ar-SA" sz="2800" dirty="0" smtClean="0"/>
              <a:t>التدريب </a:t>
            </a:r>
            <a:r>
              <a:rPr lang="ar-SA" sz="2800" dirty="0"/>
              <a:t>بالشدة القصوى أو أقل من القصوى أي من (85 – 100%) من الشدة القصوى للمسافة التدريبية وتكون مدة تنفيذ هذه المسافة أكثر من حوالي 10 ثواني وأقل من ثلاث دقائق . وهذا يعني أن كل تدريب بهذه المواصفـات يتجمع حامض </a:t>
            </a:r>
            <a:r>
              <a:rPr lang="ar-SA" sz="2800" dirty="0" err="1"/>
              <a:t>اللاكتيك</a:t>
            </a:r>
            <a:r>
              <a:rPr lang="ar-SA" sz="2800" dirty="0"/>
              <a:t> في عضلات ودم </a:t>
            </a:r>
            <a:r>
              <a:rPr lang="ar-IQ" sz="2800" dirty="0" smtClean="0"/>
              <a:t>الرياضي </a:t>
            </a:r>
            <a:r>
              <a:rPr lang="ar-SA" sz="2800" dirty="0" smtClean="0"/>
              <a:t> </a:t>
            </a:r>
            <a:r>
              <a:rPr lang="ar-SA" sz="2800" dirty="0"/>
              <a:t>ومثل هكذا تدريب يُسمى التدريب </a:t>
            </a:r>
            <a:r>
              <a:rPr lang="ar-SA" sz="2800" dirty="0" err="1"/>
              <a:t>اللاأوكسجيني</a:t>
            </a:r>
            <a:r>
              <a:rPr lang="ar-SA" sz="2800" dirty="0"/>
              <a:t> بنظام حامض </a:t>
            </a:r>
            <a:r>
              <a:rPr lang="ar-SA" sz="2800" dirty="0" err="1"/>
              <a:t>اللاكتيك</a:t>
            </a:r>
            <a:r>
              <a:rPr lang="ar-SA" sz="2800" dirty="0"/>
              <a:t> .. أي أن التدريب يتم تنفيذه بعدم كفاية الأوكسجين في أجهزة وأعضاء جسم العداء لإنتاج الطاقة .</a:t>
            </a:r>
            <a:endParaRPr lang="en-US" sz="2800" dirty="0"/>
          </a:p>
          <a:p>
            <a:pPr marL="0" indent="0">
              <a:buNone/>
            </a:pPr>
            <a:r>
              <a:rPr lang="ar-SA" sz="2800" b="1" dirty="0"/>
              <a:t/>
            </a:r>
            <a:br>
              <a:rPr lang="ar-SA" sz="2800" b="1" dirty="0"/>
            </a:br>
            <a:endParaRPr lang="ar-IQ" dirty="0"/>
          </a:p>
        </p:txBody>
      </p:sp>
    </p:spTree>
    <p:extLst>
      <p:ext uri="{BB962C8B-B14F-4D97-AF65-F5344CB8AC3E}">
        <p14:creationId xmlns:p14="http://schemas.microsoft.com/office/powerpoint/2010/main" val="2470303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07504" y="1268760"/>
            <a:ext cx="8856984" cy="5589240"/>
          </a:xfrm>
        </p:spPr>
        <p:txBody>
          <a:bodyPr>
            <a:normAutofit fontScale="92500" lnSpcReduction="20000"/>
          </a:bodyPr>
          <a:lstStyle/>
          <a:p>
            <a:pPr marL="0" indent="0">
              <a:buNone/>
            </a:pPr>
            <a:r>
              <a:rPr lang="ar-IQ" sz="2400" b="1" dirty="0"/>
              <a:t>كيف يتم التخلص من حامض </a:t>
            </a:r>
            <a:r>
              <a:rPr lang="ar-IQ" sz="2400" b="1" dirty="0" err="1"/>
              <a:t>اللاكتيك</a:t>
            </a:r>
            <a:r>
              <a:rPr lang="ar-IQ" sz="2400" b="1" dirty="0"/>
              <a:t> </a:t>
            </a:r>
            <a:r>
              <a:rPr lang="ar-IQ" sz="2400" b="1" dirty="0" smtClean="0"/>
              <a:t>؟</a:t>
            </a:r>
            <a:endParaRPr lang="en-US" sz="2400" b="1" dirty="0"/>
          </a:p>
          <a:p>
            <a:pPr marL="0" indent="0">
              <a:buNone/>
            </a:pPr>
            <a:r>
              <a:rPr lang="ar-IQ" sz="2400" dirty="0"/>
              <a:t>1-بنقل خارج الخلية </a:t>
            </a:r>
            <a:r>
              <a:rPr lang="ar-IQ" sz="2400" dirty="0" smtClean="0"/>
              <a:t>.2-نقله </a:t>
            </a:r>
            <a:r>
              <a:rPr lang="ar-IQ" sz="2400" dirty="0"/>
              <a:t>الى الخلايا الاخرى غير الفعالة </a:t>
            </a:r>
            <a:r>
              <a:rPr lang="ar-IQ" sz="2400" dirty="0" smtClean="0"/>
              <a:t>.3-الى </a:t>
            </a:r>
            <a:r>
              <a:rPr lang="ar-IQ" sz="2400" dirty="0"/>
              <a:t>السوائل خارج الخلية ومنها الدم </a:t>
            </a:r>
            <a:endParaRPr lang="en-US" sz="2400" dirty="0"/>
          </a:p>
          <a:p>
            <a:pPr marL="0" indent="0">
              <a:buNone/>
            </a:pPr>
            <a:r>
              <a:rPr lang="ar-IQ" sz="2400" dirty="0"/>
              <a:t>4-تحويله الى كلوكوز في القلب لاستخدامه كطاقة من </a:t>
            </a:r>
            <a:r>
              <a:rPr lang="ar-IQ" sz="2400" dirty="0" smtClean="0"/>
              <a:t>قبله 5-اعادته في الكبد الى كلوكوز.</a:t>
            </a:r>
            <a:endParaRPr lang="en-US" sz="2400" dirty="0"/>
          </a:p>
          <a:p>
            <a:pPr marL="0" indent="0">
              <a:buNone/>
            </a:pPr>
            <a:r>
              <a:rPr lang="ar-IQ" sz="2400" b="1" dirty="0"/>
              <a:t>كيف يمكن اعادة حامض </a:t>
            </a:r>
            <a:r>
              <a:rPr lang="ar-IQ" sz="2400" b="1" dirty="0" err="1"/>
              <a:t>اللاكتيك</a:t>
            </a:r>
            <a:r>
              <a:rPr lang="ar-IQ" sz="2400" b="1" dirty="0"/>
              <a:t> الى في حالة توفر الاوكسجين </a:t>
            </a:r>
            <a:r>
              <a:rPr lang="ar-IQ" sz="2400" b="1" dirty="0" smtClean="0"/>
              <a:t>؟</a:t>
            </a:r>
            <a:endParaRPr lang="en-US" sz="2400" b="1" dirty="0"/>
          </a:p>
          <a:p>
            <a:pPr marL="0" indent="0">
              <a:buNone/>
            </a:pPr>
            <a:r>
              <a:rPr lang="ar-IQ" sz="2400" dirty="0"/>
              <a:t>في حالة التوقف او اثناء توفر الاوكسجين الكافي </a:t>
            </a:r>
            <a:r>
              <a:rPr lang="ar-IQ" sz="2400" dirty="0" smtClean="0"/>
              <a:t> وكذلك انزيم (</a:t>
            </a:r>
            <a:r>
              <a:rPr lang="en-US" sz="2400" dirty="0" smtClean="0"/>
              <a:t>LDH</a:t>
            </a:r>
            <a:r>
              <a:rPr lang="ar-IQ" sz="2400" dirty="0" smtClean="0"/>
              <a:t> </a:t>
            </a:r>
            <a:r>
              <a:rPr lang="ar-IQ" sz="2400" dirty="0"/>
              <a:t>) </a:t>
            </a:r>
            <a:r>
              <a:rPr lang="ar-IQ" sz="2400" dirty="0" smtClean="0"/>
              <a:t>ل(</a:t>
            </a:r>
            <a:r>
              <a:rPr lang="ar-IQ" sz="2400" dirty="0" err="1" smtClean="0"/>
              <a:t>لاكتيد</a:t>
            </a:r>
            <a:r>
              <a:rPr lang="ar-IQ" sz="2400" dirty="0" smtClean="0"/>
              <a:t> </a:t>
            </a:r>
            <a:r>
              <a:rPr lang="ar-IQ" sz="2400" dirty="0" err="1"/>
              <a:t>ديهيدروجينيز</a:t>
            </a:r>
            <a:r>
              <a:rPr lang="ar-IQ" sz="2400" dirty="0"/>
              <a:t> </a:t>
            </a:r>
            <a:r>
              <a:rPr lang="ar-IQ" sz="2400" dirty="0" smtClean="0"/>
              <a:t>)  ليتم  </a:t>
            </a:r>
            <a:r>
              <a:rPr lang="ar-IQ" sz="2400" dirty="0"/>
              <a:t>اعادة وتحويل حامض  </a:t>
            </a:r>
            <a:r>
              <a:rPr lang="ar-IQ" sz="2400" dirty="0" err="1"/>
              <a:t>اللاكتيك</a:t>
            </a:r>
            <a:r>
              <a:rPr lang="ar-IQ" sz="2400" dirty="0"/>
              <a:t> الى حالته السابقة وهي </a:t>
            </a:r>
            <a:r>
              <a:rPr lang="ar-SA" sz="2400" dirty="0" smtClean="0"/>
              <a:t>1-حامض </a:t>
            </a:r>
            <a:r>
              <a:rPr lang="ar-SA" sz="2400" dirty="0" err="1"/>
              <a:t>البروفيك</a:t>
            </a:r>
            <a:endParaRPr lang="en-US" sz="2400" dirty="0"/>
          </a:p>
          <a:p>
            <a:pPr marL="0" indent="0">
              <a:buNone/>
            </a:pPr>
            <a:r>
              <a:rPr lang="ar-SA" sz="2400" dirty="0"/>
              <a:t>2-ذرات هيدروجين متحدة مع </a:t>
            </a:r>
            <a:r>
              <a:rPr lang="en-US" sz="2400" dirty="0"/>
              <a:t>NAD </a:t>
            </a:r>
            <a:r>
              <a:rPr lang="ar-IQ" sz="2400" dirty="0" smtClean="0"/>
              <a:t>(ثنائي </a:t>
            </a:r>
            <a:r>
              <a:rPr lang="ar-IQ" sz="2400" dirty="0" err="1" smtClean="0"/>
              <a:t>النوويد</a:t>
            </a:r>
            <a:r>
              <a:rPr lang="ar-IQ" sz="2400" dirty="0" smtClean="0"/>
              <a:t> ) وهو احد مشتقات فيتامين النياسين .</a:t>
            </a:r>
            <a:endParaRPr lang="en-US" sz="2400" dirty="0"/>
          </a:p>
          <a:p>
            <a:pPr marL="0" indent="0">
              <a:buNone/>
            </a:pPr>
            <a:r>
              <a:rPr lang="ar-IQ" sz="2400" dirty="0"/>
              <a:t>والتي من خلالها يمكن توليد </a:t>
            </a:r>
            <a:r>
              <a:rPr lang="en-US" sz="2400" dirty="0"/>
              <a:t>ATP</a:t>
            </a:r>
            <a:r>
              <a:rPr lang="ar-IQ" sz="2400" dirty="0"/>
              <a:t> واستخدامه كطاقة او اعادته الى كلوكوز وهذه العملية تتم في الكبد بصورة رئيسية وفي خلايا اخرى في الجسم .</a:t>
            </a:r>
            <a:endParaRPr lang="en-US" sz="2400" dirty="0"/>
          </a:p>
          <a:p>
            <a:pPr marL="0" indent="0">
              <a:buNone/>
            </a:pPr>
            <a:r>
              <a:rPr lang="ar-SA" sz="2400" dirty="0"/>
              <a:t>نسبة قليلة من حامض </a:t>
            </a:r>
            <a:r>
              <a:rPr lang="ar-SA" sz="2400" dirty="0" err="1"/>
              <a:t>اللاكتيك</a:t>
            </a:r>
            <a:r>
              <a:rPr lang="ar-SA" sz="2400" dirty="0"/>
              <a:t> تتحول إلى بروتين داخل الكبد في الفترات الأولى من استعادة الاستشفاء وقسم منه يخرج من البول كفضلات من الجهاز </a:t>
            </a:r>
            <a:r>
              <a:rPr lang="ar-SA" sz="2400" dirty="0" err="1"/>
              <a:t>الإخراجي</a:t>
            </a:r>
            <a:r>
              <a:rPr lang="ar-SA" sz="2400" dirty="0"/>
              <a:t> وقسم يخرج مع التعرق</a:t>
            </a:r>
            <a:r>
              <a:rPr lang="en-US" sz="2400" dirty="0"/>
              <a:t> .</a:t>
            </a:r>
          </a:p>
          <a:p>
            <a:pPr marL="0" indent="0">
              <a:buNone/>
            </a:pPr>
            <a:r>
              <a:rPr lang="ar-IQ" sz="2400" dirty="0"/>
              <a:t> </a:t>
            </a:r>
            <a:r>
              <a:rPr lang="ar-SA" sz="2400" dirty="0"/>
              <a:t>وقد أثبتت الدراسات أن فترة ( 90 ) دقيقة هي كافية للتخلص من ( 90 % ) من كمية     الحامض المتجمع ويقل هذا الزمن إلى النصف عند تنفيذ تمارين الاسترخاء والهرولة الخفيفة بعد الجهد البدني ، كما أن </a:t>
            </a:r>
            <a:r>
              <a:rPr lang="ar-SA" sz="2400" dirty="0" err="1"/>
              <a:t>إستخدام</a:t>
            </a:r>
            <a:r>
              <a:rPr lang="ar-SA" sz="2400" dirty="0"/>
              <a:t> وسائل استعادة الاستشفاء ومنها المساج يقصر الفترة الزمنية للتخلص من حامض </a:t>
            </a:r>
            <a:r>
              <a:rPr lang="ar-SA" sz="2400" dirty="0" err="1"/>
              <a:t>اللاكتيك</a:t>
            </a:r>
            <a:r>
              <a:rPr lang="en-US" sz="2400" dirty="0"/>
              <a:t> .</a:t>
            </a:r>
          </a:p>
          <a:p>
            <a:pPr marL="0" indent="0">
              <a:buNone/>
            </a:pPr>
            <a:r>
              <a:rPr lang="ar-IQ" sz="2400" b="1" dirty="0" smtClean="0"/>
              <a:t>اي </a:t>
            </a:r>
            <a:r>
              <a:rPr lang="ar-IQ" sz="2400" b="1" dirty="0"/>
              <a:t>المواد الغذائية التي يمكن ان تنتج الطاقة بطريقة لاهوائية </a:t>
            </a:r>
            <a:r>
              <a:rPr lang="ar-IQ" sz="2400" dirty="0" smtClean="0"/>
              <a:t>؟ </a:t>
            </a:r>
            <a:r>
              <a:rPr lang="ar-IQ" sz="2400" dirty="0"/>
              <a:t>فقط الكاربوهيدرات . اما الدهون والبروتينات يتم بطريقة </a:t>
            </a:r>
            <a:r>
              <a:rPr lang="ar-IQ" sz="2400" dirty="0" err="1"/>
              <a:t>اوكسجينة</a:t>
            </a:r>
            <a:r>
              <a:rPr lang="ar-IQ" sz="2400" dirty="0"/>
              <a:t> اضافة الى السكريات .</a:t>
            </a:r>
            <a:endParaRPr lang="en-US" sz="2400" dirty="0"/>
          </a:p>
          <a:p>
            <a:endParaRPr lang="ar-IQ" dirty="0"/>
          </a:p>
          <a:p>
            <a:endParaRPr lang="ar-IQ" dirty="0"/>
          </a:p>
        </p:txBody>
      </p:sp>
    </p:spTree>
    <p:extLst>
      <p:ext uri="{BB962C8B-B14F-4D97-AF65-F5344CB8AC3E}">
        <p14:creationId xmlns:p14="http://schemas.microsoft.com/office/powerpoint/2010/main" val="2167999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chemeClr val="tx1"/>
                </a:solidFill>
              </a:rPr>
              <a:t>النظام الثالث :النظام الاوكسجيني </a:t>
            </a:r>
            <a:endParaRPr lang="ar-IQ" b="1" dirty="0">
              <a:solidFill>
                <a:schemeClr val="tx1"/>
              </a:solidFill>
            </a:endParaRPr>
          </a:p>
        </p:txBody>
      </p:sp>
      <p:sp>
        <p:nvSpPr>
          <p:cNvPr id="3" name="عنصر نائب للمحتوى 2"/>
          <p:cNvSpPr>
            <a:spLocks noGrp="1"/>
          </p:cNvSpPr>
          <p:nvPr>
            <p:ph sz="quarter" idx="1"/>
          </p:nvPr>
        </p:nvSpPr>
        <p:spPr>
          <a:xfrm>
            <a:off x="179512" y="1412776"/>
            <a:ext cx="8784976" cy="4968552"/>
          </a:xfrm>
        </p:spPr>
        <p:txBody>
          <a:bodyPr>
            <a:noAutofit/>
          </a:bodyPr>
          <a:lstStyle/>
          <a:p>
            <a:pPr marL="0" indent="0" algn="just">
              <a:lnSpc>
                <a:spcPct val="80000"/>
              </a:lnSpc>
              <a:buNone/>
              <a:defRPr/>
            </a:pPr>
            <a:r>
              <a:rPr lang="ar-IQ" sz="2400" dirty="0"/>
              <a:t>	</a:t>
            </a:r>
            <a:r>
              <a:rPr lang="ar-IQ" sz="2800" dirty="0" smtClean="0"/>
              <a:t>وهو النظام الاخير والذي يبدأ بعد اداء النشاط الرياضي بعد 3 دقائق وهو يعتمد على انتاج الطاقة بوجود الاوكسجين وهو يعتمد على تحلل السكر والدهون </a:t>
            </a:r>
            <a:r>
              <a:rPr lang="ar-IQ" sz="2800" dirty="0" err="1" smtClean="0"/>
              <a:t>اوكسجينيا</a:t>
            </a:r>
            <a:r>
              <a:rPr lang="ar-IQ" sz="2800" dirty="0" smtClean="0"/>
              <a:t> وهو يستمر الى فترة طويلة تمكن الرياضي من اداء الانشطة الطويلة مثل (اداء مباراة قدم اضافة الى شوطين اضافيين ) او الركض المارثون علما ان لا عب كرة القدم في المستويات العليا يصل الى 22 كم الى 12 كلم اثناء اداء المباريات . ورغم عدم الكفاءة في سرعة هذا النظام ولكن يكون انتاج الطاقة فيه كبيرة جدا مقارنة بالنظامين السابقين </a:t>
            </a:r>
            <a:endParaRPr lang="ar-IQ" sz="2000" dirty="0"/>
          </a:p>
        </p:txBody>
      </p:sp>
    </p:spTree>
    <p:extLst>
      <p:ext uri="{BB962C8B-B14F-4D97-AF65-F5344CB8AC3E}">
        <p14:creationId xmlns:p14="http://schemas.microsoft.com/office/powerpoint/2010/main" val="1961644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b="1" dirty="0">
                <a:solidFill>
                  <a:schemeClr val="tx1"/>
                </a:solidFill>
              </a:rPr>
              <a:t>استعادة تكوين مصادر الطاقة</a:t>
            </a:r>
            <a:r>
              <a:rPr lang="ar-IQ" sz="3600" dirty="0">
                <a:solidFill>
                  <a:schemeClr val="tx1"/>
                </a:solidFill>
              </a:rPr>
              <a:t> </a:t>
            </a:r>
            <a:endParaRPr lang="ar-IQ" dirty="0">
              <a:solidFill>
                <a:schemeClr val="tx1"/>
              </a:solidFill>
            </a:endParaRPr>
          </a:p>
        </p:txBody>
      </p:sp>
      <p:sp>
        <p:nvSpPr>
          <p:cNvPr id="3" name="عنصر نائب للمحتوى 2"/>
          <p:cNvSpPr>
            <a:spLocks noGrp="1"/>
          </p:cNvSpPr>
          <p:nvPr>
            <p:ph sz="quarter" idx="1"/>
          </p:nvPr>
        </p:nvSpPr>
        <p:spPr>
          <a:xfrm>
            <a:off x="179512" y="1527048"/>
            <a:ext cx="8784976" cy="5142312"/>
          </a:xfrm>
        </p:spPr>
        <p:txBody>
          <a:bodyPr>
            <a:normAutofit fontScale="77500" lnSpcReduction="20000"/>
          </a:bodyPr>
          <a:lstStyle/>
          <a:p>
            <a:pPr marL="0" indent="0">
              <a:buNone/>
            </a:pPr>
            <a:r>
              <a:rPr lang="ar-IQ" sz="2800" dirty="0"/>
              <a:t>تعتبر عملية استعادة تكوين مصادر الطاقة عملية هامة جدا مثلها في ذلك مثل العمليات التي تتم أثناء النشاط البدني نفسه ، حيث يؤدي عدم استعادة تكوين مصادر الطاقة بين أجزاء التدريب إلى هبوط مستوى الأداء ، وبناء على ذلك أصبحت هناك قاعدة بمنح اللاعب إجازة للراحة من التدريب يوما أو يومين خلال الأسبوع . وتساعد معرفة هذه العمليات المدرب على تجديد فترات الراحة البينية أثناء التدريب بحيث تكون مناسبة لنظام الطاقة الذي استخدمه في تدريبه .</a:t>
            </a:r>
            <a:endParaRPr lang="en-US" sz="2800" dirty="0"/>
          </a:p>
          <a:p>
            <a:pPr marL="0" indent="0">
              <a:buNone/>
            </a:pPr>
            <a:r>
              <a:rPr lang="ar-IQ" sz="2800" b="1" u="sng" dirty="0"/>
              <a:t>تعويض الفوسفات </a:t>
            </a:r>
            <a:endParaRPr lang="en-US" sz="2800" dirty="0"/>
          </a:p>
          <a:p>
            <a:pPr marL="0" indent="0">
              <a:buNone/>
            </a:pPr>
            <a:r>
              <a:rPr lang="ar-IQ" sz="2800" dirty="0"/>
              <a:t>	يحتاج تعويض مخزون الفوسفات إلى </a:t>
            </a:r>
            <a:r>
              <a:rPr lang="ar-IQ" sz="2800" u="sng" dirty="0"/>
              <a:t>فترة زمنية قصيرة تتراوح ما بين دقيقتين إلى ثلاث دقائق</a:t>
            </a:r>
            <a:r>
              <a:rPr lang="ar-IQ" sz="2800" dirty="0"/>
              <a:t> ، وتسمح هذه الفترات خلال التدريب الذي يتميز بوجود فترات راحة بينية وجيزة ببعض التعويض للفوسفات الذي يمكن استخدامه مرة ثانية أثناء توالي أجزاء التدريب </a:t>
            </a:r>
            <a:r>
              <a:rPr lang="ar-IQ" sz="2800" dirty="0" smtClean="0"/>
              <a:t>..</a:t>
            </a:r>
          </a:p>
          <a:p>
            <a:pPr marL="0" indent="0">
              <a:buNone/>
            </a:pPr>
            <a:r>
              <a:rPr lang="ar-IQ" sz="2800" b="1" u="sng" dirty="0" smtClean="0"/>
              <a:t>النظام </a:t>
            </a:r>
            <a:r>
              <a:rPr lang="ar-IQ" sz="2800" b="1" u="sng" dirty="0" err="1" smtClean="0"/>
              <a:t>اللاكتيكي</a:t>
            </a:r>
            <a:r>
              <a:rPr lang="ar-IQ" sz="2800" b="1" u="sng" dirty="0" smtClean="0"/>
              <a:t> : </a:t>
            </a:r>
            <a:r>
              <a:rPr lang="ar-IQ" sz="2800" dirty="0" smtClean="0"/>
              <a:t>يحتاج الى (90 دقيقة ) للتخلص من (90%)  واعادة الاستشفاء </a:t>
            </a:r>
            <a:endParaRPr lang="en-US" sz="2800" dirty="0"/>
          </a:p>
          <a:p>
            <a:pPr marL="0" indent="0">
              <a:buNone/>
            </a:pPr>
            <a:r>
              <a:rPr lang="ar-IQ" sz="2800" b="1" u="sng" dirty="0"/>
              <a:t>تعويض الجليكوجين</a:t>
            </a:r>
            <a:r>
              <a:rPr lang="ar-IQ" sz="2800" u="sng" dirty="0"/>
              <a:t> </a:t>
            </a:r>
            <a:endParaRPr lang="en-US" sz="2800" dirty="0"/>
          </a:p>
          <a:p>
            <a:pPr marL="0" indent="0">
              <a:buNone/>
            </a:pPr>
            <a:r>
              <a:rPr lang="ar-IQ" sz="2800" dirty="0"/>
              <a:t>	يتم التعويض الكامل لجليكوجين العضلة خلال فترة الاستشفاء بعد العمل لفترة طويلة مستمرة دون فترات راحة بينية بعد 46 ساعة ، وإذا ما تناول اللاعب وجبة غنية بالكربوهيدرات خلال فترة الاستشفاء فإن حوالي 60 % من مخزون الجليكوجين يمكن تعويضه خلال العشر ساعات الأولى من فترة الاستشفاء ، ويؤدي توالي تكرار أيام التدريب على التحمل إلى نقص المخزون من الجليكوجين حيث تصل إلى مستوى منخفض جدا حتى مع استخدام الكربوهيدرات في الغذاء ، وقد يؤدي ذلك إلى الإجهاد المزمن . </a:t>
            </a:r>
          </a:p>
          <a:p>
            <a:endParaRPr lang="ar-IQ" dirty="0"/>
          </a:p>
        </p:txBody>
      </p:sp>
    </p:spTree>
    <p:extLst>
      <p:ext uri="{BB962C8B-B14F-4D97-AF65-F5344CB8AC3E}">
        <p14:creationId xmlns:p14="http://schemas.microsoft.com/office/powerpoint/2010/main" val="1918048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28600"/>
            <a:ext cx="9036496" cy="758952"/>
          </a:xfrm>
        </p:spPr>
        <p:txBody>
          <a:bodyPr>
            <a:noAutofit/>
          </a:bodyPr>
          <a:lstStyle/>
          <a:p>
            <a:r>
              <a:rPr lang="ar-SA" sz="2000" b="1" dirty="0">
                <a:solidFill>
                  <a:schemeClr val="tx1"/>
                </a:solidFill>
              </a:rPr>
              <a:t>يبين الشكل علاقة الاستشفاء واعادة نظام الطاقة </a:t>
            </a:r>
            <a:r>
              <a:rPr lang="en-US" sz="2000" b="1" dirty="0">
                <a:solidFill>
                  <a:schemeClr val="tx1"/>
                </a:solidFill>
              </a:rPr>
              <a:t>ATP-PC</a:t>
            </a:r>
            <a:r>
              <a:rPr lang="ar-SA" sz="2000" b="1" dirty="0">
                <a:solidFill>
                  <a:schemeClr val="tx1"/>
                </a:solidFill>
              </a:rPr>
              <a:t>بوجود ايصال الدم وعدم وصوله ونستدل من ذلك  وجوب اداء التمارين كالهرولة </a:t>
            </a:r>
            <a:r>
              <a:rPr lang="ar-SA" sz="2000" b="1" dirty="0" err="1">
                <a:solidFill>
                  <a:schemeClr val="tx1"/>
                </a:solidFill>
              </a:rPr>
              <a:t>والتمطيه</a:t>
            </a:r>
            <a:r>
              <a:rPr lang="ar-SA" sz="2000" b="1" dirty="0">
                <a:solidFill>
                  <a:schemeClr val="tx1"/>
                </a:solidFill>
              </a:rPr>
              <a:t> لتسريع عملية الاستشفاء لوصول الدم </a:t>
            </a:r>
            <a:endParaRPr lang="ar-IQ" sz="2000" b="1" dirty="0">
              <a:solidFill>
                <a:schemeClr val="tx1"/>
              </a:solidFill>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13947" y="1551362"/>
            <a:ext cx="5279594" cy="468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924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2400" b="1" dirty="0"/>
              <a:t>يبين الشكل كيف يتم استنفاذ النظام الفوسفات اثناء الجهد وكيف يتم في الراحة اعادته اذ 70% من النظام تم استعادته خلال 30ثانيه وخلال 3-4 دقائق يتم اعادة النظام</a:t>
            </a:r>
            <a:endParaRPr lang="ar-IQ" sz="2400" b="1"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91932" y="1551363"/>
            <a:ext cx="4523624"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543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tx1"/>
                </a:solidFill>
              </a:rPr>
              <a:t>نوع الغذاء وعلاقته </a:t>
            </a:r>
            <a:r>
              <a:rPr lang="ar-SA" b="1" dirty="0" err="1">
                <a:solidFill>
                  <a:schemeClr val="tx1"/>
                </a:solidFill>
              </a:rPr>
              <a:t>باعادة</a:t>
            </a:r>
            <a:r>
              <a:rPr lang="ar-SA" b="1" dirty="0">
                <a:solidFill>
                  <a:schemeClr val="tx1"/>
                </a:solidFill>
              </a:rPr>
              <a:t> موارد الطاقة</a:t>
            </a:r>
            <a:endParaRPr lang="ar-IQ" b="1" dirty="0">
              <a:solidFill>
                <a:schemeClr val="tx1"/>
              </a:solidFill>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35962" y="1551363"/>
            <a:ext cx="6035563"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11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ctr">
              <a:buNone/>
            </a:pPr>
            <a:endParaRPr lang="ar-IQ" dirty="0" smtClean="0"/>
          </a:p>
          <a:p>
            <a:pPr marL="0" indent="0" algn="ctr">
              <a:buNone/>
            </a:pPr>
            <a:endParaRPr lang="ar-IQ" dirty="0"/>
          </a:p>
          <a:p>
            <a:pPr marL="0" indent="0" algn="ctr">
              <a:buNone/>
            </a:pPr>
            <a:endParaRPr lang="ar-IQ" dirty="0" smtClean="0"/>
          </a:p>
          <a:p>
            <a:pPr marL="0" indent="0" algn="ctr">
              <a:buNone/>
            </a:pPr>
            <a:r>
              <a:rPr lang="ar-IQ" sz="4800" dirty="0" smtClean="0"/>
              <a:t>انظمة الطاقة والرياضة </a:t>
            </a:r>
            <a:endParaRPr lang="ar-IQ" sz="4800" dirty="0"/>
          </a:p>
        </p:txBody>
      </p:sp>
    </p:spTree>
    <p:extLst>
      <p:ext uri="{BB962C8B-B14F-4D97-AF65-F5344CB8AC3E}">
        <p14:creationId xmlns:p14="http://schemas.microsoft.com/office/powerpoint/2010/main" val="2916406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1752" y="116632"/>
            <a:ext cx="8534400" cy="648072"/>
          </a:xfrm>
        </p:spPr>
        <p:txBody>
          <a:bodyPr>
            <a:normAutofit/>
          </a:bodyPr>
          <a:lstStyle/>
          <a:p>
            <a:r>
              <a:rPr lang="ar-IQ" sz="2800" b="1" dirty="0" smtClean="0">
                <a:solidFill>
                  <a:schemeClr val="tx1"/>
                </a:solidFill>
              </a:rPr>
              <a:t>انواع </a:t>
            </a:r>
            <a:r>
              <a:rPr lang="ar-IQ" sz="2800" b="1" dirty="0" err="1" smtClean="0">
                <a:solidFill>
                  <a:schemeClr val="tx1"/>
                </a:solidFill>
              </a:rPr>
              <a:t>الكاربوهيدرات</a:t>
            </a:r>
            <a:endParaRPr lang="en-US" sz="2800" b="1" dirty="0">
              <a:solidFill>
                <a:schemeClr val="tx1"/>
              </a:solidFill>
            </a:endParaRPr>
          </a:p>
        </p:txBody>
      </p:sp>
      <p:sp>
        <p:nvSpPr>
          <p:cNvPr id="3" name="عنصر نائب للمحتوى 2"/>
          <p:cNvSpPr>
            <a:spLocks noGrp="1"/>
          </p:cNvSpPr>
          <p:nvPr>
            <p:ph sz="quarter" idx="1"/>
          </p:nvPr>
        </p:nvSpPr>
        <p:spPr>
          <a:xfrm>
            <a:off x="179512" y="1268760"/>
            <a:ext cx="8784976" cy="5400600"/>
          </a:xfrm>
        </p:spPr>
        <p:txBody>
          <a:bodyPr>
            <a:normAutofit fontScale="62500" lnSpcReduction="20000"/>
          </a:bodyPr>
          <a:lstStyle/>
          <a:p>
            <a:r>
              <a:rPr lang="ar-SA" sz="3600" b="1" u="sng" dirty="0" smtClean="0"/>
              <a:t>السكريات الأحادية</a:t>
            </a:r>
            <a:r>
              <a:rPr lang="ar-IQ" sz="3600" u="sng" dirty="0"/>
              <a:t>:</a:t>
            </a:r>
            <a:endParaRPr lang="en-US" sz="3600" u="sng" dirty="0"/>
          </a:p>
          <a:p>
            <a:r>
              <a:rPr lang="ar-SA" dirty="0" smtClean="0"/>
              <a:t>السكريات </a:t>
            </a:r>
            <a:r>
              <a:rPr lang="ar-SA" dirty="0"/>
              <a:t>الأحادية وهي أبسط أنواع السكريات، لذلك تسمى بالسكريات البسيطة أيضاً، وهي التي لا يمكن تفكيكها بتفاعل</a:t>
            </a:r>
            <a:r>
              <a:rPr lang="en-US" dirty="0"/>
              <a:t> </a:t>
            </a:r>
            <a:r>
              <a:rPr lang="ar-SA" dirty="0"/>
              <a:t>التحلل </a:t>
            </a:r>
            <a:r>
              <a:rPr lang="ar-SA" dirty="0" smtClean="0"/>
              <a:t>المائي</a:t>
            </a:r>
            <a:r>
              <a:rPr lang="ar-IQ" dirty="0" smtClean="0"/>
              <a:t> </a:t>
            </a:r>
            <a:r>
              <a:rPr lang="ar-SA" dirty="0" smtClean="0"/>
              <a:t>إلى </a:t>
            </a:r>
            <a:r>
              <a:rPr lang="ar-SA" dirty="0"/>
              <a:t>سكريات أبسط منها. من الأمثلة عليها</a:t>
            </a:r>
            <a:r>
              <a:rPr lang="en-US" dirty="0"/>
              <a:t>:</a:t>
            </a:r>
          </a:p>
          <a:p>
            <a:pPr lvl="0"/>
            <a:r>
              <a:rPr lang="ar-SA" b="1" u="sng" dirty="0" smtClean="0"/>
              <a:t>الجلوكوز</a:t>
            </a:r>
            <a:r>
              <a:rPr lang="ar-IQ" b="1" u="sng" dirty="0"/>
              <a:t> </a:t>
            </a:r>
            <a:r>
              <a:rPr lang="ar-IQ" b="1" u="sng" dirty="0" smtClean="0"/>
              <a:t>:</a:t>
            </a:r>
            <a:r>
              <a:rPr lang="ar-SA" dirty="0" smtClean="0"/>
              <a:t>وهو </a:t>
            </a:r>
            <a:r>
              <a:rPr lang="ar-SA" dirty="0"/>
              <a:t>أبسط أنواع المواد الكربوهيدراتية ويسمى سكر الدم، ويكون على شكل سكر طبيعي في</a:t>
            </a:r>
            <a:r>
              <a:rPr lang="en-US" dirty="0"/>
              <a:t> </a:t>
            </a:r>
            <a:r>
              <a:rPr lang="ar-SA" dirty="0">
                <a:hlinkClick r:id="rId2" tooltip="الغذاء"/>
              </a:rPr>
              <a:t>الغذاء</a:t>
            </a:r>
            <a:r>
              <a:rPr lang="en-US" dirty="0"/>
              <a:t> </a:t>
            </a:r>
            <a:r>
              <a:rPr lang="ar-SA" dirty="0"/>
              <a:t>أو يستطيع الجسم توفيره من خلال هضم الكربوهيدرات المركبة مثل النشويات الموجودة في</a:t>
            </a:r>
            <a:r>
              <a:rPr lang="en-US" dirty="0"/>
              <a:t> </a:t>
            </a:r>
            <a:r>
              <a:rPr lang="ar-SA" dirty="0">
                <a:hlinkClick r:id="rId3" tooltip="الأرز"/>
              </a:rPr>
              <a:t>الأرز</a:t>
            </a:r>
            <a:r>
              <a:rPr lang="en-US" dirty="0"/>
              <a:t> </a:t>
            </a:r>
            <a:r>
              <a:rPr lang="ar-SA" dirty="0">
                <a:hlinkClick r:id="rId4" tooltip="المعكرونة"/>
              </a:rPr>
              <a:t>والمعكرونة</a:t>
            </a:r>
            <a:r>
              <a:rPr lang="en-US" dirty="0"/>
              <a:t> </a:t>
            </a:r>
            <a:r>
              <a:rPr lang="ar-SA" dirty="0">
                <a:hlinkClick r:id="rId5" tooltip="البطاطا"/>
              </a:rPr>
              <a:t>والبطاطا</a:t>
            </a:r>
            <a:r>
              <a:rPr lang="en-US" dirty="0"/>
              <a:t>.</a:t>
            </a:r>
          </a:p>
          <a:p>
            <a:pPr lvl="0"/>
            <a:r>
              <a:rPr lang="ar-SA" b="1" u="sng" dirty="0" smtClean="0"/>
              <a:t>الفركتوز</a:t>
            </a:r>
            <a:endParaRPr lang="ar-IQ" b="1" u="sng" dirty="0" smtClean="0"/>
          </a:p>
          <a:p>
            <a:pPr lvl="0"/>
            <a:r>
              <a:rPr lang="ar-IQ" dirty="0" smtClean="0"/>
              <a:t> </a:t>
            </a:r>
            <a:r>
              <a:rPr lang="en-US" dirty="0" smtClean="0"/>
              <a:t>:</a:t>
            </a:r>
            <a:r>
              <a:rPr lang="ar-IQ" dirty="0" smtClean="0"/>
              <a:t> </a:t>
            </a:r>
            <a:r>
              <a:rPr lang="ar-SA" dirty="0" smtClean="0"/>
              <a:t>هذا </a:t>
            </a:r>
            <a:r>
              <a:rPr lang="ar-SA" dirty="0"/>
              <a:t>هو سكر الفواكه ويوجد في الفواكه والعسل، وهو أكثر أنواع السكريات والنشويات حلاوة من حيث الطعم</a:t>
            </a:r>
            <a:r>
              <a:rPr lang="en-US" dirty="0"/>
              <a:t>.</a:t>
            </a:r>
          </a:p>
          <a:p>
            <a:pPr lvl="0"/>
            <a:r>
              <a:rPr lang="ar-SA" dirty="0" err="1"/>
              <a:t>ا</a:t>
            </a:r>
            <a:r>
              <a:rPr lang="ar-SA" b="1" u="sng" dirty="0" err="1"/>
              <a:t>لجلاكتوز</a:t>
            </a:r>
            <a:r>
              <a:rPr lang="en-US" dirty="0"/>
              <a:t>: </a:t>
            </a:r>
            <a:r>
              <a:rPr lang="ar-SA" dirty="0"/>
              <a:t>وهو سكر أحادي أقل حلاوة من الغلوكوز والفركتوز، ويوجد في</a:t>
            </a:r>
            <a:r>
              <a:rPr lang="en-US" dirty="0"/>
              <a:t> </a:t>
            </a:r>
            <a:r>
              <a:rPr lang="ar-SA" dirty="0">
                <a:hlinkClick r:id="rId6" tooltip="مشتقات الحليب"/>
              </a:rPr>
              <a:t>مشتقات الحليب</a:t>
            </a:r>
            <a:r>
              <a:rPr lang="en-US" dirty="0"/>
              <a:t> </a:t>
            </a:r>
            <a:r>
              <a:rPr lang="ar-SA" dirty="0">
                <a:hlinkClick r:id="rId7" tooltip="الشمندر السكري"/>
              </a:rPr>
              <a:t>والشمندر السكري</a:t>
            </a:r>
            <a:r>
              <a:rPr lang="en-US" dirty="0"/>
              <a:t>.</a:t>
            </a:r>
          </a:p>
          <a:p>
            <a:pPr lvl="0"/>
            <a:r>
              <a:rPr lang="ar-SA" b="1" u="sng" dirty="0" err="1" smtClean="0"/>
              <a:t>المانوز</a:t>
            </a:r>
            <a:r>
              <a:rPr lang="ar-IQ" b="1" u="sng" dirty="0" smtClean="0"/>
              <a:t> :</a:t>
            </a:r>
            <a:r>
              <a:rPr lang="en-US" b="1" u="sng" dirty="0" smtClean="0"/>
              <a:t> </a:t>
            </a:r>
            <a:r>
              <a:rPr lang="ar-SA" dirty="0"/>
              <a:t>أيضاً من السكريات الأحادية كما يحتوي على مجموعة من </a:t>
            </a:r>
            <a:r>
              <a:rPr lang="ar-SA" dirty="0" err="1"/>
              <a:t>الألدهيد</a:t>
            </a:r>
            <a:r>
              <a:rPr lang="ar-SA" dirty="0"/>
              <a:t> لذا فهو سكر </a:t>
            </a:r>
            <a:r>
              <a:rPr lang="ar-SA" dirty="0" err="1"/>
              <a:t>ألدهيدي</a:t>
            </a:r>
            <a:r>
              <a:rPr lang="ar-SA" dirty="0"/>
              <a:t>. كما أنه يتحد مع "بروتينات معينة " ويوجد هذا السكر في زلال البيض</a:t>
            </a:r>
            <a:r>
              <a:rPr lang="en-US" dirty="0"/>
              <a:t>.</a:t>
            </a:r>
          </a:p>
          <a:p>
            <a:pPr lvl="0"/>
            <a:r>
              <a:rPr lang="ar-SA" b="1" u="sng" dirty="0" err="1"/>
              <a:t>الريبوز:</a:t>
            </a:r>
            <a:r>
              <a:rPr lang="ar-SA" dirty="0" err="1"/>
              <a:t>وهو</a:t>
            </a:r>
            <a:r>
              <a:rPr lang="ar-SA" dirty="0"/>
              <a:t> ما يعرف بسكر خماسي الكربون</a:t>
            </a:r>
            <a:endParaRPr lang="en-US" dirty="0"/>
          </a:p>
          <a:p>
            <a:r>
              <a:rPr lang="ar-SA" sz="3600" b="1" u="sng" dirty="0"/>
              <a:t>السكريات </a:t>
            </a:r>
            <a:r>
              <a:rPr lang="ar-SA" sz="3600" b="1" u="sng" dirty="0" smtClean="0"/>
              <a:t>الثنائية</a:t>
            </a:r>
            <a:r>
              <a:rPr lang="ar-IQ" sz="3600" b="1" u="sng" dirty="0" smtClean="0"/>
              <a:t>:</a:t>
            </a:r>
            <a:r>
              <a:rPr lang="en-US" dirty="0"/>
              <a:t> </a:t>
            </a:r>
            <a:r>
              <a:rPr lang="ar-SA" dirty="0"/>
              <a:t>هي عبارة عن مركب ناتج عن اتحاد نوعين من السكر البسيط ويكون دائما أحد النوعين المتحدين هو الجلوكوز، تحتوي على السكريات التي بها 2-6 وحدة من وحدة أحادي </a:t>
            </a:r>
            <a:r>
              <a:rPr lang="ar-SA" dirty="0" err="1"/>
              <a:t>التسكر</a:t>
            </a:r>
            <a:r>
              <a:rPr lang="ar-SA" dirty="0"/>
              <a:t>. وهي تشمل</a:t>
            </a:r>
            <a:r>
              <a:rPr lang="en-US" dirty="0"/>
              <a:t>:</a:t>
            </a:r>
          </a:p>
          <a:p>
            <a:r>
              <a:rPr lang="ar-SA" dirty="0"/>
              <a:t>أ</a:t>
            </a:r>
            <a:r>
              <a:rPr lang="en-US" dirty="0"/>
              <a:t>. </a:t>
            </a:r>
            <a:r>
              <a:rPr lang="ar-SA" dirty="0">
                <a:hlinkClick r:id="rId8" tooltip="سكروز"/>
              </a:rPr>
              <a:t>السكروز</a:t>
            </a:r>
            <a:r>
              <a:rPr lang="en-US" dirty="0"/>
              <a:t> (</a:t>
            </a:r>
            <a:r>
              <a:rPr lang="ar-SA" dirty="0"/>
              <a:t>سكر القصب): ويتكون من جلوكوز + فركتوز، من أهم السكريات الغذائية وهو سكر غير مختزل ويتحلل مائياً بواسطة إنزيم </a:t>
            </a:r>
            <a:r>
              <a:rPr lang="ar-SA" dirty="0" err="1"/>
              <a:t>السكريز</a:t>
            </a:r>
            <a:r>
              <a:rPr lang="ar-SA" dirty="0"/>
              <a:t> المعوي إلى جلوكوز وفركتوز</a:t>
            </a:r>
            <a:r>
              <a:rPr lang="en-US" dirty="0"/>
              <a:t>.</a:t>
            </a:r>
          </a:p>
          <a:p>
            <a:r>
              <a:rPr lang="ar-SA" dirty="0"/>
              <a:t>ب</a:t>
            </a:r>
            <a:r>
              <a:rPr lang="en-US" dirty="0"/>
              <a:t>. </a:t>
            </a:r>
            <a:r>
              <a:rPr lang="ar-SA" dirty="0">
                <a:hlinkClick r:id="rId9" tooltip="لاكتوز"/>
              </a:rPr>
              <a:t>اللاكتوز</a:t>
            </a:r>
            <a:r>
              <a:rPr lang="en-US" dirty="0"/>
              <a:t> (</a:t>
            </a:r>
            <a:r>
              <a:rPr lang="ar-SA" dirty="0"/>
              <a:t>سكر الحليب): وهو أقل أنواع السكر حلاوة ويتكون من</a:t>
            </a:r>
            <a:r>
              <a:rPr lang="en-US" dirty="0"/>
              <a:t> </a:t>
            </a:r>
            <a:r>
              <a:rPr lang="ar-SA" dirty="0">
                <a:hlinkClick r:id="rId10" tooltip="جلوكوز"/>
              </a:rPr>
              <a:t>جلوكوز</a:t>
            </a:r>
            <a:r>
              <a:rPr lang="en-US" dirty="0"/>
              <a:t> </a:t>
            </a:r>
            <a:r>
              <a:rPr lang="ar-SA" dirty="0" err="1">
                <a:hlinkClick r:id="rId11" tooltip="غلاكتوز"/>
              </a:rPr>
              <a:t>وغلاكتوز</a:t>
            </a:r>
            <a:r>
              <a:rPr lang="en-US" dirty="0"/>
              <a:t>.</a:t>
            </a:r>
          </a:p>
          <a:p>
            <a:r>
              <a:rPr lang="ar-SA" dirty="0"/>
              <a:t>ت</a:t>
            </a:r>
            <a:r>
              <a:rPr lang="en-US" dirty="0"/>
              <a:t>. </a:t>
            </a:r>
            <a:r>
              <a:rPr lang="ar-SA" dirty="0">
                <a:hlinkClick r:id="rId12" tooltip="مالتوز"/>
              </a:rPr>
              <a:t>المالتوز</a:t>
            </a:r>
            <a:r>
              <a:rPr lang="en-US" dirty="0"/>
              <a:t> (</a:t>
            </a:r>
            <a:r>
              <a:rPr lang="ar-SA" dirty="0"/>
              <a:t>سكر الشعير): ويتكون من جلوكوز + جلوكوز، وهو سكر مختزل لاحتوائه على مجموعة </a:t>
            </a:r>
            <a:r>
              <a:rPr lang="ar-SA" dirty="0" err="1"/>
              <a:t>ألدهيد</a:t>
            </a:r>
            <a:r>
              <a:rPr lang="ar-SA" dirty="0"/>
              <a:t>، ويتكون من جزيئين من الألفا جلوكوز، ويتحلل في الأمعاء إلى جزيئين ألفا جلوكوز بواسطة إنزيم </a:t>
            </a:r>
            <a:r>
              <a:rPr lang="ar-SA" dirty="0" err="1"/>
              <a:t>المالتيز</a:t>
            </a:r>
            <a:r>
              <a:rPr lang="ar-SA" dirty="0"/>
              <a:t> ويعدّ هو ناتج وسطي خلال عملية التحلل المائي للنشا بواسطة إنزيم </a:t>
            </a:r>
            <a:r>
              <a:rPr lang="ar-SA" dirty="0" err="1"/>
              <a:t>الأميليز</a:t>
            </a:r>
            <a:r>
              <a:rPr lang="ar-SA" dirty="0"/>
              <a:t> اللعابي من المعروف أن عملية طحن الغذاء بواسطة الأسنان والضروس وتفتيت جزيئات الطعام الكبيرة إلى صغيرة بسيطة تسمى الهضم الميكانيكي يوجد باللعاب مادة مخاطية تسهل عملية مضغ الطعام وبلعه وأيضاً تسهل عملية الكلام وحركة اللسان داخل الفم، بالإضافة إلى هذه المادة المخاطية يوجد أيضاً باللعاب إنزيم </a:t>
            </a:r>
            <a:r>
              <a:rPr lang="ar-SA" dirty="0" err="1"/>
              <a:t>الاميليز</a:t>
            </a:r>
            <a:r>
              <a:rPr lang="ar-SA" dirty="0"/>
              <a:t> اللعابي الهاضم للسكريات </a:t>
            </a:r>
            <a:r>
              <a:rPr lang="en-US" dirty="0"/>
              <a:t> </a:t>
            </a:r>
          </a:p>
        </p:txBody>
      </p:sp>
    </p:spTree>
    <p:extLst>
      <p:ext uri="{BB962C8B-B14F-4D97-AF65-F5344CB8AC3E}">
        <p14:creationId xmlns:p14="http://schemas.microsoft.com/office/powerpoint/2010/main" val="3398542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01752" y="116632"/>
            <a:ext cx="8590728" cy="6408712"/>
          </a:xfrm>
        </p:spPr>
        <p:txBody>
          <a:bodyPr>
            <a:normAutofit fontScale="62500" lnSpcReduction="20000"/>
          </a:bodyPr>
          <a:lstStyle/>
          <a:p>
            <a:r>
              <a:rPr lang="ar-SA" b="1" dirty="0"/>
              <a:t>سكريات معقدة (مركبة</a:t>
            </a:r>
            <a:r>
              <a:rPr lang="en-US" b="1" dirty="0"/>
              <a:t>):</a:t>
            </a:r>
            <a:r>
              <a:rPr lang="en-US" dirty="0"/>
              <a:t> </a:t>
            </a:r>
            <a:r>
              <a:rPr lang="ar-SA" dirty="0"/>
              <a:t>تتكون من اتحاد ثلاثة أو أكثر من السكريات البسيطة (الأحادية) وقد تتحد أكثر من 300 -500 وحدة من السكريات البسيطة لتكوين السكريات المعقدة، وهذه السكريات لا تذوب في الماء مثل بقية أنواع السكريات. تنقسم السكريات المعقدة إلى قسمين رئيسيين هما</a:t>
            </a:r>
            <a:r>
              <a:rPr lang="en-US" dirty="0"/>
              <a:t>:</a:t>
            </a:r>
          </a:p>
          <a:p>
            <a:r>
              <a:rPr lang="ar-SA" b="1" dirty="0"/>
              <a:t>السكريات من أصل </a:t>
            </a:r>
            <a:r>
              <a:rPr lang="ar-SA" b="1" dirty="0" smtClean="0"/>
              <a:t>نباتي</a:t>
            </a:r>
            <a:r>
              <a:rPr lang="ar-IQ" dirty="0"/>
              <a:t>:</a:t>
            </a:r>
            <a:endParaRPr lang="en-US" dirty="0"/>
          </a:p>
          <a:p>
            <a:r>
              <a:rPr lang="en-US" b="1" dirty="0"/>
              <a:t>1 </a:t>
            </a:r>
            <a:r>
              <a:rPr lang="ar-SA" b="1" dirty="0"/>
              <a:t>ـ</a:t>
            </a:r>
            <a:r>
              <a:rPr lang="en-US" b="1" dirty="0"/>
              <a:t> </a:t>
            </a:r>
            <a:r>
              <a:rPr lang="ar-SA" b="1" dirty="0" smtClean="0"/>
              <a:t>النش</a:t>
            </a:r>
            <a:r>
              <a:rPr lang="ar-IQ" b="1" dirty="0" smtClean="0"/>
              <a:t>ا</a:t>
            </a:r>
            <a:r>
              <a:rPr lang="en-US" dirty="0" smtClean="0"/>
              <a:t>: </a:t>
            </a:r>
            <a:r>
              <a:rPr lang="ar-SA" dirty="0"/>
              <a:t>ويوجد في الأجزاء التي يتم هضمها من النبات وتوجد في الذرة والحبوب ومختلف مشتقات القمح والأرز والبطاطا والمعكرونة وجذور النباتات وكذلك الخضار والفواكه. وقد أثبت ساكس للمرة الأولى 1864 ان الأوراق المعرضة للضوء تركب المادة العضوية وذلك بوزن الأوراق في بداية النهار ونهايته بعد تجفيفها، فلاحظ أن كتلة الأوراق تكون أكبر في نهاية النهار، وتم التعرف على هذه المادة العضوية: وهي النشاء</a:t>
            </a:r>
            <a:r>
              <a:rPr lang="en-US" dirty="0"/>
              <a:t>.</a:t>
            </a:r>
          </a:p>
          <a:p>
            <a:r>
              <a:rPr lang="ar-SA" dirty="0"/>
              <a:t>ينتمي النشا إلى مجموعة السكريات المعقدة وصيغته العامة</a:t>
            </a:r>
            <a:r>
              <a:rPr lang="en-US" dirty="0"/>
              <a:t> (n(C6 H12 O6 </a:t>
            </a:r>
            <a:r>
              <a:rPr lang="ar-SA" dirty="0"/>
              <a:t>حيث</a:t>
            </a:r>
            <a:r>
              <a:rPr lang="en-US" dirty="0"/>
              <a:t> n </a:t>
            </a:r>
            <a:r>
              <a:rPr lang="ar-SA" dirty="0"/>
              <a:t>تتراوح بين 2000 إلى 3000 وحدة الغلوكوز. يتلون النشاء مع الماء </a:t>
            </a:r>
            <a:r>
              <a:rPr lang="ar-SA" dirty="0" err="1"/>
              <a:t>اليودي</a:t>
            </a:r>
            <a:r>
              <a:rPr lang="ar-SA" dirty="0"/>
              <a:t> بالأزرق البنفسجي القاتم. يتراكم النشاء في النهار في </a:t>
            </a:r>
            <a:r>
              <a:rPr lang="ar-SA" dirty="0" err="1"/>
              <a:t>البرانشيم</a:t>
            </a:r>
            <a:r>
              <a:rPr lang="ar-SA" dirty="0"/>
              <a:t> الورقي اما في الليل فيتفكك، ويتحول إلى سكريات مذابة في الماء (غلوكوز-</a:t>
            </a:r>
            <a:r>
              <a:rPr lang="ar-SA" dirty="0" err="1"/>
              <a:t>سكاروز</a:t>
            </a:r>
            <a:r>
              <a:rPr lang="ar-SA" dirty="0"/>
              <a:t>) وتنتقل إلى اعضاء التخزين والنمو في النبات. عند العديد من النباتات (سكر القصب، الذرة) يكون ناتج التركيب الضوئي هو </a:t>
            </a:r>
            <a:r>
              <a:rPr lang="ar-SA" dirty="0" err="1"/>
              <a:t>السكاروز</a:t>
            </a:r>
            <a:r>
              <a:rPr lang="ar-SA" dirty="0"/>
              <a:t>. وبشكل عام فان السكريات تعدّ أولى المركبات العضوية المتشكلة أثناء التركيب الضوئي</a:t>
            </a:r>
            <a:r>
              <a:rPr lang="en-US" dirty="0"/>
              <a:t>.</a:t>
            </a:r>
          </a:p>
          <a:p>
            <a:r>
              <a:rPr lang="en-US" b="1" dirty="0"/>
              <a:t>2 </a:t>
            </a:r>
            <a:r>
              <a:rPr lang="ar-SA" b="1" dirty="0"/>
              <a:t>ـ</a:t>
            </a:r>
            <a:r>
              <a:rPr lang="en-US" b="1" dirty="0"/>
              <a:t> </a:t>
            </a:r>
            <a:r>
              <a:rPr lang="ar-SA" b="1" dirty="0"/>
              <a:t>السيليلوز</a:t>
            </a:r>
            <a:r>
              <a:rPr lang="en-US" dirty="0"/>
              <a:t>: </a:t>
            </a:r>
            <a:r>
              <a:rPr lang="ar-SA" dirty="0"/>
              <a:t>وهو المادة التي تشكل الألياف وسيقان النباتات كما يوجد في أوراق النباتات والساق والجذور وقشور الحبوب والفواكه والخضراوات وكذلك في النسيج الضام للحوم. وحيث أن هذا الجزء من الكربوهيدرات لا يتم هضمه في الجسم فإن دوره الرئيسي هو إعطاء المواد الغذائية التي يحتوي عليها حجما كبيرا وبذلك يشعر الشخص بالامتلاء في المعدة والأمعاء وبذلك لا يشعر بالجوع، لهذا فإن هذا النوع يساعد في علاج السمنة لأنه مثبط للجوع، في نفس الوقت فإن الألياف أو </a:t>
            </a:r>
            <a:r>
              <a:rPr lang="ar-SA" dirty="0" err="1"/>
              <a:t>السليولوز</a:t>
            </a:r>
            <a:r>
              <a:rPr lang="ar-SA" dirty="0"/>
              <a:t> تساعد الجهاز الهضمي حيث يتحد بالماء وكذلك بالكولسترول وأي مواد أخرى لا يحتاجها الجسم، وبسبب حجمه واتحاده بالماء فإنه يسهل حركة الأمعاء وبالتالي يسهل التخلص منه ومن المواد التي يتحد بها، وبذلك يقي الجسم من التهابات الأمعاء وانتفاخها خاصة القولون، وأخيرا، تقوم الألياف بحفز الأمعاء لتنشيط عملية تكاثر أحد أنواع بكتيريا الأمعاء والتي تساعد في إنتاج فيتامين (ك) والذي له دورا هاما في تخثر الدم</a:t>
            </a:r>
            <a:r>
              <a:rPr lang="en-US" dirty="0"/>
              <a:t>.</a:t>
            </a:r>
          </a:p>
          <a:p>
            <a:r>
              <a:rPr lang="ar-SA" b="1" i="1" dirty="0"/>
              <a:t>ــ السكريات من أصل حيواني (النشا الحيواني</a:t>
            </a:r>
            <a:r>
              <a:rPr lang="en-US" b="1" i="1" dirty="0"/>
              <a:t>):</a:t>
            </a:r>
            <a:r>
              <a:rPr lang="en-US" dirty="0"/>
              <a:t> </a:t>
            </a:r>
            <a:r>
              <a:rPr lang="ar-SA" dirty="0"/>
              <a:t>الكائنات الحية، ومنها الإنسان، عندما يتناولون السكريات من أصل نباتي فإنها تقوم بخزن هذه المواد في العضلات والكبد على شكل جليكوجين الذي يتكون من مئات الوحدات من الجلوكوز. وإن اتحاد الجلوكوز لتكوين</a:t>
            </a:r>
            <a:r>
              <a:rPr lang="en-US" dirty="0"/>
              <a:t> </a:t>
            </a:r>
            <a:r>
              <a:rPr lang="ar-SA" dirty="0" smtClean="0"/>
              <a:t>الجليكوجين</a:t>
            </a:r>
            <a:r>
              <a:rPr lang="ar-IQ" dirty="0" smtClean="0"/>
              <a:t> </a:t>
            </a:r>
            <a:r>
              <a:rPr lang="ar-SA" dirty="0" smtClean="0"/>
              <a:t>في</a:t>
            </a:r>
            <a:r>
              <a:rPr lang="en-US" dirty="0"/>
              <a:t> </a:t>
            </a:r>
            <a:r>
              <a:rPr lang="ar-SA" dirty="0" smtClean="0"/>
              <a:t>العضلات</a:t>
            </a:r>
            <a:r>
              <a:rPr lang="ar-IQ" dirty="0" smtClean="0"/>
              <a:t> </a:t>
            </a:r>
            <a:r>
              <a:rPr lang="ar-SA" dirty="0" smtClean="0"/>
              <a:t>أو </a:t>
            </a:r>
            <a:r>
              <a:rPr lang="ar-SA" dirty="0"/>
              <a:t>في</a:t>
            </a:r>
            <a:r>
              <a:rPr lang="en-US" dirty="0"/>
              <a:t> </a:t>
            </a:r>
            <a:r>
              <a:rPr lang="ar-SA" dirty="0"/>
              <a:t>الكبد</a:t>
            </a:r>
            <a:r>
              <a:rPr lang="en-US" dirty="0"/>
              <a:t> </a:t>
            </a:r>
            <a:r>
              <a:rPr lang="ar-SA" dirty="0"/>
              <a:t>يحتاج إلى الماء، وكل غرام واحد من الجليكوجين في العضلات أو في الكبد يخزن معه حوالي 7.2 غرام من الماء. والجليكوجين في العضلات يستخدم فقط من قبل العضلات أما جليكوجين الكبد فيمكن تحويله إلى جلوكوز ويطرح في الدم لتعويض نقص الجلوكوز في الدم، ومن المعروف أن الجلوكوز هو الوقود الرئيسي للجهاز العصبي المركزي وأي نقص في مستوى الجلوكوز بالدم يؤدي إلى نقص الوقود الخاص بالجهاز العصبي المركزي وبالتالي فإن نشاط هذا الجهاز يتأثر سلبيا</a:t>
            </a:r>
            <a:r>
              <a:rPr lang="en-US" dirty="0"/>
              <a:t>.</a:t>
            </a:r>
          </a:p>
          <a:p>
            <a:endParaRPr lang="en-US" dirty="0"/>
          </a:p>
          <a:p>
            <a:endParaRPr lang="en-US" dirty="0"/>
          </a:p>
        </p:txBody>
      </p:sp>
    </p:spTree>
    <p:extLst>
      <p:ext uri="{BB962C8B-B14F-4D97-AF65-F5344CB8AC3E}">
        <p14:creationId xmlns:p14="http://schemas.microsoft.com/office/powerpoint/2010/main" val="1091767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chemeClr val="tx1"/>
                </a:solidFill>
              </a:rPr>
              <a:t>الكاربوهيدرات</a:t>
            </a:r>
            <a:endParaRPr lang="ar-IQ" b="1" dirty="0">
              <a:solidFill>
                <a:schemeClr val="tx1"/>
              </a:solidFill>
            </a:endParaRPr>
          </a:p>
        </p:txBody>
      </p:sp>
      <p:sp>
        <p:nvSpPr>
          <p:cNvPr id="3" name="عنصر نائب للمحتوى 2"/>
          <p:cNvSpPr>
            <a:spLocks noGrp="1"/>
          </p:cNvSpPr>
          <p:nvPr>
            <p:ph sz="quarter" idx="1"/>
          </p:nvPr>
        </p:nvSpPr>
        <p:spPr>
          <a:xfrm>
            <a:off x="179512" y="1268760"/>
            <a:ext cx="8784976" cy="5256584"/>
          </a:xfrm>
        </p:spPr>
        <p:txBody>
          <a:bodyPr>
            <a:normAutofit fontScale="85000" lnSpcReduction="20000"/>
          </a:bodyPr>
          <a:lstStyle/>
          <a:p>
            <a:pPr marL="0" indent="0">
              <a:buNone/>
            </a:pPr>
            <a:r>
              <a:rPr lang="ar-IQ" dirty="0"/>
              <a:t>تعد الكاربوهيدرات من أفضل وأكثر مصادر الطاقة المستخدمة في الجسم من خلال ما يتم تخزينه من </a:t>
            </a:r>
            <a:r>
              <a:rPr lang="ar-IQ" dirty="0" err="1"/>
              <a:t>الكلايكوجين</a:t>
            </a:r>
            <a:r>
              <a:rPr lang="ar-IQ" dirty="0"/>
              <a:t> في الخلايا العضلية وخلايا الكبد وهو يسمح لأداء النشاط الرياضي ولفترات أطول بشكل ينسجم مع مستوى خزن </a:t>
            </a:r>
            <a:r>
              <a:rPr lang="ar-IQ" dirty="0" err="1"/>
              <a:t>الكلايكوجين</a:t>
            </a:r>
            <a:r>
              <a:rPr lang="ar-IQ" dirty="0"/>
              <a:t>.</a:t>
            </a:r>
            <a:endParaRPr lang="en-US" dirty="0"/>
          </a:p>
          <a:p>
            <a:pPr marL="0" indent="0">
              <a:buNone/>
            </a:pPr>
            <a:r>
              <a:rPr lang="ar-IQ" b="1" dirty="0"/>
              <a:t>*س/ ما هي العلاقة بين </a:t>
            </a:r>
            <a:r>
              <a:rPr lang="ar-IQ" b="1" dirty="0" err="1"/>
              <a:t>الكلايكوجين</a:t>
            </a:r>
            <a:r>
              <a:rPr lang="ar-IQ" b="1" dirty="0"/>
              <a:t> وعضلات الأداء الرياضي؟</a:t>
            </a:r>
            <a:endParaRPr lang="en-US" dirty="0"/>
          </a:p>
          <a:p>
            <a:pPr marL="0" indent="0">
              <a:buNone/>
            </a:pPr>
            <a:r>
              <a:rPr lang="ar-IQ" dirty="0"/>
              <a:t>*ج/ تم اكتشاف العلاقة بين الكاربوهيدرات وتأثيرها على النشاط الرياضي من خلال أحدى الدراسات عام 1939م ومنذ ذلك الوقت بداء الاهتمام بتغذية الرياضيين الكاربوهيدرات لتطور المستوى ولاسيما لرياضات التحمل.</a:t>
            </a:r>
            <a:endParaRPr lang="en-US" dirty="0"/>
          </a:p>
          <a:p>
            <a:pPr marL="0" indent="0">
              <a:buNone/>
            </a:pPr>
            <a:r>
              <a:rPr lang="ar-IQ" dirty="0"/>
              <a:t>وفي عام 1970م تم التعرف على تأثير </a:t>
            </a:r>
            <a:r>
              <a:rPr lang="ar-IQ" dirty="0" err="1"/>
              <a:t>الكلايكوجين</a:t>
            </a:r>
            <a:r>
              <a:rPr lang="ar-IQ" dirty="0"/>
              <a:t> هو صاحب الأثر في تحمل الأداء وتأخير التعب وإعطاء القدرة على الاستمرار في الأداء من خلال إحدى الدراسات على مجموعة من راكبي الدراجات الهوائية والذين قسموا إلى ثلاث مجموعات وقد تم تغذيتهم بنسب مختلفة</a:t>
            </a:r>
            <a:endParaRPr lang="en-US" dirty="0"/>
          </a:p>
          <a:p>
            <a:pPr marL="0" indent="0">
              <a:buNone/>
            </a:pPr>
            <a:r>
              <a:rPr lang="ar-IQ" dirty="0"/>
              <a:t>-المجموعة الأولى: نسبة عالية من الكاربوهيدرات.</a:t>
            </a:r>
            <a:endParaRPr lang="en-US" dirty="0"/>
          </a:p>
          <a:p>
            <a:pPr marL="0" indent="0">
              <a:buNone/>
            </a:pPr>
            <a:r>
              <a:rPr lang="ar-IQ" dirty="0"/>
              <a:t>- المجموعة الثانية: =  متوسطة من الكاربوهيدرات.</a:t>
            </a:r>
            <a:endParaRPr lang="en-US" dirty="0"/>
          </a:p>
          <a:p>
            <a:pPr marL="0" indent="0">
              <a:buNone/>
            </a:pPr>
            <a:r>
              <a:rPr lang="ar-IQ" dirty="0"/>
              <a:t>- المجموعة الثالثة:  =  منخفضة من الكاربوهيدرات.</a:t>
            </a:r>
          </a:p>
          <a:p>
            <a:pPr marL="0" indent="0">
              <a:buNone/>
            </a:pPr>
            <a:r>
              <a:rPr lang="ar-IQ" dirty="0"/>
              <a:t>ولوحظ من خلال الاختبار في شدة(75%)من المستوى الأقصى للاستهلاك أن المجموعة الأولى استمرت لزمن (170) دقيقة والثانية(115) دقيقة والثالثة كانت أقل منها.</a:t>
            </a:r>
          </a:p>
          <a:p>
            <a:endParaRPr lang="ar-IQ" dirty="0"/>
          </a:p>
        </p:txBody>
      </p:sp>
    </p:spTree>
    <p:extLst>
      <p:ext uri="{BB962C8B-B14F-4D97-AF65-F5344CB8AC3E}">
        <p14:creationId xmlns:p14="http://schemas.microsoft.com/office/powerpoint/2010/main" val="4039261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01752" y="188640"/>
            <a:ext cx="8503920" cy="6192688"/>
          </a:xfrm>
          <a:solidFill>
            <a:srgbClr val="FFFF00"/>
          </a:solidFill>
        </p:spPr>
        <p:txBody>
          <a:bodyPr>
            <a:normAutofit/>
          </a:bodyPr>
          <a:lstStyle/>
          <a:p>
            <a:r>
              <a:rPr lang="ar-IQ" dirty="0" smtClean="0"/>
              <a:t>*</a:t>
            </a:r>
            <a:r>
              <a:rPr lang="ar-IQ" b="1" dirty="0" smtClean="0"/>
              <a:t>*س/ ماهي أنواع الكاربوهيدرات وعلاقتها بالأداء الرياضي؟</a:t>
            </a:r>
            <a:endParaRPr lang="en-US" dirty="0" smtClean="0"/>
          </a:p>
          <a:p>
            <a:r>
              <a:rPr lang="ar-IQ" dirty="0" smtClean="0"/>
              <a:t>*ج/ من خلال البناء الكيميائي تقسم الكاربوهيدرات إلى قسمين:</a:t>
            </a:r>
            <a:endParaRPr lang="en-US" dirty="0" smtClean="0"/>
          </a:p>
          <a:p>
            <a:r>
              <a:rPr lang="ar-IQ" b="1" dirty="0" smtClean="0"/>
              <a:t>1- الكاربوهيدرات البسيطة .</a:t>
            </a:r>
            <a:endParaRPr lang="en-US" dirty="0" smtClean="0"/>
          </a:p>
          <a:p>
            <a:r>
              <a:rPr lang="ar-IQ" b="1" dirty="0" smtClean="0"/>
              <a:t>2- الكاربوهيدرات المعقدة.</a:t>
            </a:r>
            <a:endParaRPr lang="en-US" dirty="0" smtClean="0"/>
          </a:p>
          <a:p>
            <a:r>
              <a:rPr lang="ar-IQ" dirty="0" smtClean="0"/>
              <a:t>كل منها يختلف في مد جسم الرياضي بالطاقة وهذا لا يعتمد على حجم جزيئاتها فأن الكاربوهيدرات البسيطة جزيئاتها صغيرة الحجم مقارنة بالمركبة.</a:t>
            </a:r>
            <a:endParaRPr lang="en-US" dirty="0" smtClean="0"/>
          </a:p>
          <a:p>
            <a:r>
              <a:rPr lang="ar-IQ" dirty="0" smtClean="0"/>
              <a:t>ولوحظ من خلال التجربة أن كلا النوعين يمتاز بسرعة الامتصاص من الأمعاء ولكن البسيط هي أكثر سرعة ,فضلا أن البسيط تعطي سرعة في رفع مؤشر السكر في حين المعقد هي ترفع السكر في الدم ولكن بشكل أبطئ ولفترة طويلة. لماذا لان المعقد يتكون من مجموعة من السكريات وتحتاج الى تفكك الجزيئات وبنفس الوقت يحتوي على الياف وهو يعطي فكرة على الشبع .</a:t>
            </a:r>
            <a:endParaRPr lang="en-US" dirty="0" smtClean="0"/>
          </a:p>
          <a:p>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nodeType="withEffect">
                                  <p:stCondLst>
                                    <p:cond delay="0"/>
                                  </p:stCondLst>
                                  <p:childTnLst>
                                    <p:animEffect transition="out" filter="checkerboard(across)">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3" presetClass="entr" presetSubtype="10"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linds(horizontal)">
                                      <p:cBhvr>
                                        <p:cTn id="25" dur="500"/>
                                        <p:tgtEl>
                                          <p:spTgt spid="3">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linds(horizontal)">
                                      <p:cBhvr>
                                        <p:cTn id="28" dur="500"/>
                                        <p:tgtEl>
                                          <p:spTgt spid="3">
                                            <p:txEl>
                                              <p:pRg st="1" end="1"/>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linds(horizontal)">
                                      <p:cBhvr>
                                        <p:cTn id="31" dur="500"/>
                                        <p:tgtEl>
                                          <p:spTgt spid="3">
                                            <p:txEl>
                                              <p:pRg st="2" end="2"/>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linds(horizontal)">
                                      <p:cBhvr>
                                        <p:cTn id="34" dur="500"/>
                                        <p:tgtEl>
                                          <p:spTgt spid="3">
                                            <p:txEl>
                                              <p:pRg st="3" end="3"/>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linds(horizontal)">
                                      <p:cBhvr>
                                        <p:cTn id="40" dur="500"/>
                                        <p:tgtEl>
                                          <p:spTgt spid="3">
                                            <p:txEl>
                                              <p:pRg st="5" end="5"/>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box(in)">
                                      <p:cBhvr>
                                        <p:cTn id="43" dur="500"/>
                                        <p:tgtEl>
                                          <p:spTgt spid="3">
                                            <p:txEl>
                                              <p:pRg st="0" end="0"/>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box(in)">
                                      <p:cBhvr>
                                        <p:cTn id="46" dur="500"/>
                                        <p:tgtEl>
                                          <p:spTgt spid="3">
                                            <p:txEl>
                                              <p:pRg st="1" end="1"/>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box(in)">
                                      <p:cBhvr>
                                        <p:cTn id="49" dur="500"/>
                                        <p:tgtEl>
                                          <p:spTgt spid="3">
                                            <p:txEl>
                                              <p:pRg st="2" end="2"/>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box(in)">
                                      <p:cBhvr>
                                        <p:cTn id="52" dur="500"/>
                                        <p:tgtEl>
                                          <p:spTgt spid="3">
                                            <p:txEl>
                                              <p:pRg st="3" end="3"/>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box(in)">
                                      <p:cBhvr>
                                        <p:cTn id="55" dur="500"/>
                                        <p:tgtEl>
                                          <p:spTgt spid="3">
                                            <p:txEl>
                                              <p:pRg st="4" end="4"/>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box(in)">
                                      <p:cBhvr>
                                        <p:cTn id="58" dur="500"/>
                                        <p:tgtEl>
                                          <p:spTgt spid="3">
                                            <p:txEl>
                                              <p:pRg st="5" end="5"/>
                                            </p:txEl>
                                          </p:spTgt>
                                        </p:tgtEl>
                                      </p:cBhvr>
                                    </p:animEffect>
                                  </p:childTnLst>
                                </p:cTn>
                              </p:par>
                              <p:par>
                                <p:cTn id="59" presetID="2" presetClass="entr" presetSubtype="4" fill="hold" nodeType="with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anim calcmode="lin" valueType="num">
                                      <p:cBhvr additive="base">
                                        <p:cTn id="6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 end="1"/>
                                            </p:txEl>
                                          </p:spTgt>
                                        </p:tgtEl>
                                        <p:attrNameLst>
                                          <p:attrName>style.visibility</p:attrName>
                                        </p:attrNameLst>
                                      </p:cBhvr>
                                      <p:to>
                                        <p:strVal val="visible"/>
                                      </p:to>
                                    </p:set>
                                    <p:anim calcmode="lin" valueType="num">
                                      <p:cBhvr additive="base">
                                        <p:cTn id="6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anim calcmode="lin" valueType="num">
                                      <p:cBhvr additive="base">
                                        <p:cTn id="6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 calcmode="lin" valueType="num">
                                      <p:cBhvr additive="base">
                                        <p:cTn id="7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anim calcmode="lin" valueType="num">
                                      <p:cBhvr additive="base">
                                        <p:cTn id="7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 calcmode="lin" valueType="num">
                                      <p:cBhvr additive="base">
                                        <p:cTn id="8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301752" y="1268760"/>
            <a:ext cx="8503920" cy="5184576"/>
          </a:xfrm>
          <a:solidFill>
            <a:schemeClr val="bg2">
              <a:lumMod val="75000"/>
            </a:schemeClr>
          </a:solidFill>
        </p:spPr>
        <p:txBody>
          <a:bodyPr>
            <a:normAutofit lnSpcReduction="10000"/>
          </a:bodyPr>
          <a:lstStyle/>
          <a:p>
            <a:r>
              <a:rPr lang="ar-IQ" b="1" dirty="0" smtClean="0"/>
              <a:t>س1: ما الذي ينبغي تناوله ( البسيطة </a:t>
            </a:r>
            <a:r>
              <a:rPr lang="ar-IQ" b="1" dirty="0" err="1" smtClean="0"/>
              <a:t>ام</a:t>
            </a:r>
            <a:r>
              <a:rPr lang="ar-IQ" b="1" dirty="0" smtClean="0"/>
              <a:t> المركبة) ومتى ؟</a:t>
            </a:r>
            <a:endParaRPr lang="en-US" dirty="0" smtClean="0"/>
          </a:p>
          <a:p>
            <a:r>
              <a:rPr lang="ar-IQ" dirty="0" smtClean="0"/>
              <a:t>ج/ يجب </a:t>
            </a:r>
            <a:r>
              <a:rPr lang="ar-IQ" dirty="0" err="1" smtClean="0"/>
              <a:t>اولا</a:t>
            </a:r>
            <a:r>
              <a:rPr lang="ar-IQ" dirty="0" smtClean="0"/>
              <a:t> </a:t>
            </a:r>
            <a:r>
              <a:rPr lang="ar-IQ" dirty="0" err="1" smtClean="0"/>
              <a:t>ان</a:t>
            </a:r>
            <a:r>
              <a:rPr lang="ar-IQ" dirty="0" smtClean="0"/>
              <a:t> نقسم مرحلة التغذية </a:t>
            </a:r>
            <a:r>
              <a:rPr lang="ar-IQ" dirty="0" err="1" smtClean="0"/>
              <a:t>الى</a:t>
            </a:r>
            <a:r>
              <a:rPr lang="ar-IQ" dirty="0" smtClean="0"/>
              <a:t> ما يلي:</a:t>
            </a:r>
            <a:endParaRPr lang="en-US" dirty="0" smtClean="0"/>
          </a:p>
          <a:p>
            <a:pPr lvl="0"/>
            <a:r>
              <a:rPr lang="ar-IQ" b="1" dirty="0" smtClean="0"/>
              <a:t>قبل التدريب.</a:t>
            </a:r>
            <a:endParaRPr lang="en-US" dirty="0" smtClean="0"/>
          </a:p>
          <a:p>
            <a:pPr lvl="0"/>
            <a:r>
              <a:rPr lang="ar-IQ" b="1" dirty="0" err="1" smtClean="0"/>
              <a:t>اثناء</a:t>
            </a:r>
            <a:r>
              <a:rPr lang="ar-IQ" b="1" dirty="0" smtClean="0"/>
              <a:t> التدريب.</a:t>
            </a:r>
            <a:endParaRPr lang="en-US" dirty="0" smtClean="0"/>
          </a:p>
          <a:p>
            <a:pPr lvl="0"/>
            <a:r>
              <a:rPr lang="ar-IQ" b="1" dirty="0" smtClean="0"/>
              <a:t>بعد التدريب.</a:t>
            </a:r>
            <a:endParaRPr lang="en-US" dirty="0" smtClean="0"/>
          </a:p>
          <a:p>
            <a:pPr lvl="0"/>
            <a:r>
              <a:rPr lang="ar-IQ" b="1" dirty="0" smtClean="0"/>
              <a:t>قبل المنافسة.</a:t>
            </a:r>
            <a:endParaRPr lang="en-US" dirty="0" smtClean="0"/>
          </a:p>
          <a:p>
            <a:r>
              <a:rPr lang="ar-IQ" b="1" dirty="0" err="1" smtClean="0"/>
              <a:t>اولا</a:t>
            </a:r>
            <a:r>
              <a:rPr lang="ar-IQ" b="1" dirty="0" smtClean="0"/>
              <a:t>: قبل التدريب: </a:t>
            </a:r>
            <a:endParaRPr lang="en-US" dirty="0" smtClean="0"/>
          </a:p>
          <a:p>
            <a:r>
              <a:rPr lang="ar-IQ" dirty="0" smtClean="0"/>
              <a:t>يجب تناول الكاربوهيدرات المعقد قبل التدريب ويعود السبب في ذلك لان ارتفاع سكر الدم يكون بطيئا وليس سريعا . فضلا انه يمتد </a:t>
            </a:r>
            <a:r>
              <a:rPr lang="ar-IQ" dirty="0" err="1" smtClean="0"/>
              <a:t>الى</a:t>
            </a:r>
            <a:r>
              <a:rPr lang="ar-IQ" dirty="0" smtClean="0"/>
              <a:t> ساعتين بالارتفاع وهذا يضمن استمرار وجود سكر الدم واستقرار </a:t>
            </a:r>
            <a:r>
              <a:rPr lang="ar-IQ" dirty="0" err="1" smtClean="0"/>
              <a:t>انتاج</a:t>
            </a:r>
            <a:r>
              <a:rPr lang="ar-IQ" dirty="0" smtClean="0"/>
              <a:t> الطاقة </a:t>
            </a:r>
            <a:r>
              <a:rPr lang="ar-IQ" dirty="0" err="1" smtClean="0"/>
              <a:t>وابعاد</a:t>
            </a:r>
            <a:r>
              <a:rPr lang="ar-IQ" dirty="0" smtClean="0"/>
              <a:t> خطر التعب لدى الرياضيين</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animEffect transition="in" filter="wipe(down)">
                                      <p:cBhvr>
                                        <p:cTn id="119" dur="580">
                                          <p:stCondLst>
                                            <p:cond delay="0"/>
                                          </p:stCondLst>
                                        </p:cTn>
                                        <p:tgtEl>
                                          <p:spTgt spid="3">
                                            <p:txEl>
                                              <p:pRg st="7" end="7"/>
                                            </p:txEl>
                                          </p:spTgt>
                                        </p:tgtEl>
                                      </p:cBhvr>
                                    </p:animEffect>
                                    <p:anim calcmode="lin" valueType="num">
                                      <p:cBhvr>
                                        <p:cTn id="12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7" end="7"/>
                                            </p:txEl>
                                          </p:spTgt>
                                        </p:tgtEl>
                                      </p:cBhvr>
                                      <p:to x="100000" y="60000"/>
                                    </p:animScale>
                                    <p:animScale>
                                      <p:cBhvr>
                                        <p:cTn id="126" dur="166" decel="50000">
                                          <p:stCondLst>
                                            <p:cond delay="676"/>
                                          </p:stCondLst>
                                        </p:cTn>
                                        <p:tgtEl>
                                          <p:spTgt spid="3">
                                            <p:txEl>
                                              <p:pRg st="7" end="7"/>
                                            </p:txEl>
                                          </p:spTgt>
                                        </p:tgtEl>
                                      </p:cBhvr>
                                      <p:to x="100000" y="100000"/>
                                    </p:animScale>
                                    <p:animScale>
                                      <p:cBhvr>
                                        <p:cTn id="127" dur="26">
                                          <p:stCondLst>
                                            <p:cond delay="1312"/>
                                          </p:stCondLst>
                                        </p:cTn>
                                        <p:tgtEl>
                                          <p:spTgt spid="3">
                                            <p:txEl>
                                              <p:pRg st="7" end="7"/>
                                            </p:txEl>
                                          </p:spTgt>
                                        </p:tgtEl>
                                      </p:cBhvr>
                                      <p:to x="100000" y="80000"/>
                                    </p:animScale>
                                    <p:animScale>
                                      <p:cBhvr>
                                        <p:cTn id="128" dur="166" decel="50000">
                                          <p:stCondLst>
                                            <p:cond delay="1338"/>
                                          </p:stCondLst>
                                        </p:cTn>
                                        <p:tgtEl>
                                          <p:spTgt spid="3">
                                            <p:txEl>
                                              <p:pRg st="7" end="7"/>
                                            </p:txEl>
                                          </p:spTgt>
                                        </p:tgtEl>
                                      </p:cBhvr>
                                      <p:to x="100000" y="100000"/>
                                    </p:animScale>
                                    <p:animScale>
                                      <p:cBhvr>
                                        <p:cTn id="129" dur="26">
                                          <p:stCondLst>
                                            <p:cond delay="1642"/>
                                          </p:stCondLst>
                                        </p:cTn>
                                        <p:tgtEl>
                                          <p:spTgt spid="3">
                                            <p:txEl>
                                              <p:pRg st="7" end="7"/>
                                            </p:txEl>
                                          </p:spTgt>
                                        </p:tgtEl>
                                      </p:cBhvr>
                                      <p:to x="100000" y="90000"/>
                                    </p:animScale>
                                    <p:animScale>
                                      <p:cBhvr>
                                        <p:cTn id="130" dur="166" decel="50000">
                                          <p:stCondLst>
                                            <p:cond delay="1668"/>
                                          </p:stCondLst>
                                        </p:cTn>
                                        <p:tgtEl>
                                          <p:spTgt spid="3">
                                            <p:txEl>
                                              <p:pRg st="7" end="7"/>
                                            </p:txEl>
                                          </p:spTgt>
                                        </p:tgtEl>
                                      </p:cBhvr>
                                      <p:to x="100000" y="100000"/>
                                    </p:animScale>
                                    <p:animScale>
                                      <p:cBhvr>
                                        <p:cTn id="131" dur="26">
                                          <p:stCondLst>
                                            <p:cond delay="1808"/>
                                          </p:stCondLst>
                                        </p:cTn>
                                        <p:tgtEl>
                                          <p:spTgt spid="3">
                                            <p:txEl>
                                              <p:pRg st="7" end="7"/>
                                            </p:txEl>
                                          </p:spTgt>
                                        </p:tgtEl>
                                      </p:cBhvr>
                                      <p:to x="100000" y="95000"/>
                                    </p:animScale>
                                    <p:animScale>
                                      <p:cBhvr>
                                        <p:cTn id="132"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solidFill>
            <a:schemeClr val="accent4">
              <a:lumMod val="60000"/>
              <a:lumOff val="40000"/>
            </a:schemeClr>
          </a:solidFill>
        </p:spPr>
        <p:txBody>
          <a:bodyPr>
            <a:normAutofit/>
          </a:bodyPr>
          <a:lstStyle/>
          <a:p>
            <a:r>
              <a:rPr lang="ar-IQ" b="1" dirty="0" smtClean="0"/>
              <a:t>ثانيا: </a:t>
            </a:r>
            <a:r>
              <a:rPr lang="ar-IQ" b="1" dirty="0" err="1" smtClean="0"/>
              <a:t>اثناء</a:t>
            </a:r>
            <a:r>
              <a:rPr lang="ar-IQ" b="1" dirty="0" smtClean="0"/>
              <a:t> التدريب:</a:t>
            </a:r>
            <a:endParaRPr lang="en-US" dirty="0" smtClean="0"/>
          </a:p>
          <a:p>
            <a:r>
              <a:rPr lang="ar-IQ" dirty="0" smtClean="0"/>
              <a:t>عادة في المنافسات والتدريبات المتوسطة </a:t>
            </a:r>
            <a:r>
              <a:rPr lang="ar-IQ" dirty="0" err="1" smtClean="0"/>
              <a:t>و</a:t>
            </a:r>
            <a:r>
              <a:rPr lang="ar-IQ" dirty="0" smtClean="0"/>
              <a:t> أعلى من المتوسطة والفترات </a:t>
            </a:r>
            <a:r>
              <a:rPr lang="ar-IQ" dirty="0" err="1" smtClean="0"/>
              <a:t>اكثر</a:t>
            </a:r>
            <a:r>
              <a:rPr lang="ar-IQ" dirty="0" smtClean="0"/>
              <a:t> من (60) دقيقة. يمكن تناول الكاربوهيدرات اثناء التدريب ولكن تكون الكمية (50-60) غرام من الكاربوهيدرات . ولابد ان يكون التناول بعد مرور اول (30) دقيقة من بدا</a:t>
            </a:r>
            <a:r>
              <a:rPr lang="ar-AE" dirty="0" err="1" smtClean="0"/>
              <a:t>ية</a:t>
            </a:r>
            <a:r>
              <a:rPr lang="ar-IQ" dirty="0" smtClean="0"/>
              <a:t> الوحدة التدريبية. وهو يعطي فرصة </a:t>
            </a:r>
            <a:r>
              <a:rPr lang="ar-IQ" dirty="0" err="1" smtClean="0"/>
              <a:t>الى</a:t>
            </a:r>
            <a:r>
              <a:rPr lang="ar-IQ" dirty="0" smtClean="0"/>
              <a:t> الهضم والامتصاص. ويفضل ان تكون الكاربوهيدرات على شكل سائل واذا كانت صلبة لابد ان يرافقها كمية من الماء ومنها ( الموز + الزبيب).</a:t>
            </a:r>
            <a:endParaRPr lang="en-US" dirty="0" smtClean="0"/>
          </a:p>
          <a:p>
            <a:endParaRPr lang="ar-IQ"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2000"/>
                                        <p:tgtEl>
                                          <p:spTgt spid="3">
                                            <p:txEl>
                                              <p:pRg st="1" end="1"/>
                                            </p:txEl>
                                          </p:spTgt>
                                        </p:tgtEl>
                                      </p:cBhvr>
                                    </p:animEffect>
                                    <p:set>
                                      <p:cBhvr>
                                        <p:cTn id="10"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fontScale="92500" lnSpcReduction="20000"/>
          </a:bodyPr>
          <a:lstStyle/>
          <a:p>
            <a:r>
              <a:rPr lang="ar-IQ" b="1" dirty="0" smtClean="0"/>
              <a:t>ثالثا : بعد التدريب : </a:t>
            </a:r>
            <a:endParaRPr lang="en-US" dirty="0" smtClean="0"/>
          </a:p>
          <a:p>
            <a:r>
              <a:rPr lang="ar-IQ" dirty="0" smtClean="0"/>
              <a:t>إن علماء التغذية يهتمون كثيرا </a:t>
            </a:r>
            <a:r>
              <a:rPr lang="ar-IQ" dirty="0" err="1" smtClean="0"/>
              <a:t>بالكاربوهيدرات</a:t>
            </a:r>
            <a:r>
              <a:rPr lang="ar-IQ" dirty="0" smtClean="0"/>
              <a:t> بعد العملية التدريبية وقد ذكر ذلك سابقا ولكن متى يتم تناول الكاربوهيدرات بعد التدريب ؟ </a:t>
            </a:r>
            <a:endParaRPr lang="en-US" dirty="0" smtClean="0"/>
          </a:p>
          <a:p>
            <a:r>
              <a:rPr lang="ar-IQ" dirty="0" smtClean="0"/>
              <a:t>من خلال الأبحاث تم تقسيم الفترة الزمنية بعد التدريب إلى ستة ساعات    ( الساعتين الأوليتين ) والساعتين الثالثة والرابعة ) ثم ( الساعتين الخامسة والسادسة ) .</a:t>
            </a:r>
            <a:endParaRPr lang="en-US" dirty="0" smtClean="0"/>
          </a:p>
          <a:p>
            <a:r>
              <a:rPr lang="ar-IQ" dirty="0" smtClean="0"/>
              <a:t>وقد وجدا  وان نسبة التعويض تختلف باختلاف الوقت الزمني لتناول الكاربوهيدرات بعد التدريب وكما يلي : -</a:t>
            </a:r>
            <a:endParaRPr lang="en-US" dirty="0" smtClean="0"/>
          </a:p>
          <a:p>
            <a:pPr lvl="0"/>
            <a:r>
              <a:rPr lang="ar-IQ" dirty="0" smtClean="0"/>
              <a:t>الساعتين الأوليتين            يتم التعويض فيها إلى 150 % من النسبة السابقة .</a:t>
            </a:r>
            <a:endParaRPr lang="en-US" dirty="0" smtClean="0"/>
          </a:p>
          <a:p>
            <a:pPr lvl="0"/>
            <a:r>
              <a:rPr lang="ar-IQ" dirty="0" smtClean="0"/>
              <a:t>الساعة الثالثة الرابعة             يتم التعويض فيها أكثر مما كان عليه قبل التدريب بشكل بسيط .</a:t>
            </a:r>
            <a:endParaRPr lang="en-US" dirty="0" smtClean="0"/>
          </a:p>
          <a:p>
            <a:r>
              <a:rPr lang="ar-IQ" dirty="0" smtClean="0"/>
              <a:t>الساعة الخامسة والسادسة           لوحظ أعاده مخازن الكلايكوجين </a:t>
            </a:r>
            <a:endParaRPr lang="ar-IQ" dirty="0"/>
          </a:p>
        </p:txBody>
      </p:sp>
      <p:cxnSp>
        <p:nvCxnSpPr>
          <p:cNvPr id="5" name="رابط كسهم مستقيم 4"/>
          <p:cNvCxnSpPr/>
          <p:nvPr/>
        </p:nvCxnSpPr>
        <p:spPr>
          <a:xfrm rot="10800000">
            <a:off x="5715008" y="4429132"/>
            <a:ext cx="85725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رابط كسهم مستقيم 6"/>
          <p:cNvCxnSpPr/>
          <p:nvPr/>
        </p:nvCxnSpPr>
        <p:spPr>
          <a:xfrm rot="10800000">
            <a:off x="5429256" y="5072074"/>
            <a:ext cx="85725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رابط كسهم مستقيم 7"/>
          <p:cNvCxnSpPr/>
          <p:nvPr/>
        </p:nvCxnSpPr>
        <p:spPr>
          <a:xfrm rot="10800000">
            <a:off x="5072066" y="5786454"/>
            <a:ext cx="85725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4" fill="hold" nodeType="clickEffect">
                                  <p:stCondLst>
                                    <p:cond delay="0"/>
                                  </p:stCondLst>
                                  <p:childTnLst>
                                    <p:animEffect transition="out" filter="wheel(4)">
                                      <p:cBhvr>
                                        <p:cTn id="12" dur="2000"/>
                                        <p:tgtEl>
                                          <p:spTgt spid="3">
                                            <p:txEl>
                                              <p:pRg st="0" end="0"/>
                                            </p:txEl>
                                          </p:spTgt>
                                        </p:tgtEl>
                                      </p:cBhvr>
                                    </p:animEffect>
                                    <p:set>
                                      <p:cBhvr>
                                        <p:cTn id="13" dur="1" fill="hold">
                                          <p:stCondLst>
                                            <p:cond delay="1999"/>
                                          </p:stCondLst>
                                        </p:cTn>
                                        <p:tgtEl>
                                          <p:spTgt spid="3">
                                            <p:txEl>
                                              <p:pRg st="0" end="0"/>
                                            </p:txEl>
                                          </p:spTgt>
                                        </p:tgtEl>
                                        <p:attrNameLst>
                                          <p:attrName>style.visibility</p:attrName>
                                        </p:attrNameLst>
                                      </p:cBhvr>
                                      <p:to>
                                        <p:strVal val="hidden"/>
                                      </p:to>
                                    </p:set>
                                  </p:childTnLst>
                                </p:cTn>
                              </p:par>
                              <p:par>
                                <p:cTn id="14" presetID="21" presetClass="exit" presetSubtype="4" fill="hold" nodeType="withEffect">
                                  <p:stCondLst>
                                    <p:cond delay="0"/>
                                  </p:stCondLst>
                                  <p:childTnLst>
                                    <p:animEffect transition="out" filter="wheel(4)">
                                      <p:cBhvr>
                                        <p:cTn id="15" dur="2000"/>
                                        <p:tgtEl>
                                          <p:spTgt spid="3">
                                            <p:txEl>
                                              <p:pRg st="1" end="1"/>
                                            </p:txEl>
                                          </p:spTgt>
                                        </p:tgtEl>
                                      </p:cBhvr>
                                    </p:animEffect>
                                    <p:set>
                                      <p:cBhvr>
                                        <p:cTn id="16" dur="1" fill="hold">
                                          <p:stCondLst>
                                            <p:cond delay="1999"/>
                                          </p:stCondLst>
                                        </p:cTn>
                                        <p:tgtEl>
                                          <p:spTgt spid="3">
                                            <p:txEl>
                                              <p:pRg st="1" end="1"/>
                                            </p:txEl>
                                          </p:spTgt>
                                        </p:tgtEl>
                                        <p:attrNameLst>
                                          <p:attrName>style.visibility</p:attrName>
                                        </p:attrNameLst>
                                      </p:cBhvr>
                                      <p:to>
                                        <p:strVal val="hidden"/>
                                      </p:to>
                                    </p:set>
                                  </p:childTnLst>
                                </p:cTn>
                              </p:par>
                              <p:par>
                                <p:cTn id="17" presetID="21" presetClass="exit" presetSubtype="4" fill="hold" nodeType="withEffect">
                                  <p:stCondLst>
                                    <p:cond delay="0"/>
                                  </p:stCondLst>
                                  <p:childTnLst>
                                    <p:animEffect transition="out" filter="wheel(4)">
                                      <p:cBhvr>
                                        <p:cTn id="18" dur="2000"/>
                                        <p:tgtEl>
                                          <p:spTgt spid="3">
                                            <p:txEl>
                                              <p:pRg st="2" end="2"/>
                                            </p:txEl>
                                          </p:spTgt>
                                        </p:tgtEl>
                                      </p:cBhvr>
                                    </p:animEffect>
                                    <p:set>
                                      <p:cBhvr>
                                        <p:cTn id="19" dur="1" fill="hold">
                                          <p:stCondLst>
                                            <p:cond delay="1999"/>
                                          </p:stCondLst>
                                        </p:cTn>
                                        <p:tgtEl>
                                          <p:spTgt spid="3">
                                            <p:txEl>
                                              <p:pRg st="2" end="2"/>
                                            </p:txEl>
                                          </p:spTgt>
                                        </p:tgtEl>
                                        <p:attrNameLst>
                                          <p:attrName>style.visibility</p:attrName>
                                        </p:attrNameLst>
                                      </p:cBhvr>
                                      <p:to>
                                        <p:strVal val="hidden"/>
                                      </p:to>
                                    </p:set>
                                  </p:childTnLst>
                                </p:cTn>
                              </p:par>
                              <p:par>
                                <p:cTn id="20" presetID="21" presetClass="exit" presetSubtype="4" fill="hold" nodeType="withEffect">
                                  <p:stCondLst>
                                    <p:cond delay="0"/>
                                  </p:stCondLst>
                                  <p:childTnLst>
                                    <p:animEffect transition="out" filter="wheel(4)">
                                      <p:cBhvr>
                                        <p:cTn id="21" dur="2000"/>
                                        <p:tgtEl>
                                          <p:spTgt spid="3">
                                            <p:txEl>
                                              <p:pRg st="3" end="3"/>
                                            </p:txEl>
                                          </p:spTgt>
                                        </p:tgtEl>
                                      </p:cBhvr>
                                    </p:animEffect>
                                    <p:set>
                                      <p:cBhvr>
                                        <p:cTn id="22" dur="1" fill="hold">
                                          <p:stCondLst>
                                            <p:cond delay="1999"/>
                                          </p:stCondLst>
                                        </p:cTn>
                                        <p:tgtEl>
                                          <p:spTgt spid="3">
                                            <p:txEl>
                                              <p:pRg st="3" end="3"/>
                                            </p:txEl>
                                          </p:spTgt>
                                        </p:tgtEl>
                                        <p:attrNameLst>
                                          <p:attrName>style.visibility</p:attrName>
                                        </p:attrNameLst>
                                      </p:cBhvr>
                                      <p:to>
                                        <p:strVal val="hidden"/>
                                      </p:to>
                                    </p:set>
                                  </p:childTnLst>
                                </p:cTn>
                              </p:par>
                              <p:par>
                                <p:cTn id="23" presetID="21" presetClass="exit" presetSubtype="4" fill="hold" nodeType="withEffect">
                                  <p:stCondLst>
                                    <p:cond delay="0"/>
                                  </p:stCondLst>
                                  <p:childTnLst>
                                    <p:animEffect transition="out" filter="wheel(4)">
                                      <p:cBhvr>
                                        <p:cTn id="24" dur="2000"/>
                                        <p:tgtEl>
                                          <p:spTgt spid="3">
                                            <p:txEl>
                                              <p:pRg st="4" end="4"/>
                                            </p:txEl>
                                          </p:spTgt>
                                        </p:tgtEl>
                                      </p:cBhvr>
                                    </p:animEffect>
                                    <p:set>
                                      <p:cBhvr>
                                        <p:cTn id="25" dur="1" fill="hold">
                                          <p:stCondLst>
                                            <p:cond delay="1999"/>
                                          </p:stCondLst>
                                        </p:cTn>
                                        <p:tgtEl>
                                          <p:spTgt spid="3">
                                            <p:txEl>
                                              <p:pRg st="4" end="4"/>
                                            </p:txEl>
                                          </p:spTgt>
                                        </p:tgtEl>
                                        <p:attrNameLst>
                                          <p:attrName>style.visibility</p:attrName>
                                        </p:attrNameLst>
                                      </p:cBhvr>
                                      <p:to>
                                        <p:strVal val="hidden"/>
                                      </p:to>
                                    </p:set>
                                  </p:childTnLst>
                                </p:cTn>
                              </p:par>
                              <p:par>
                                <p:cTn id="26" presetID="21" presetClass="exit" presetSubtype="4" fill="hold" nodeType="withEffect">
                                  <p:stCondLst>
                                    <p:cond delay="0"/>
                                  </p:stCondLst>
                                  <p:childTnLst>
                                    <p:animEffect transition="out" filter="wheel(4)">
                                      <p:cBhvr>
                                        <p:cTn id="27" dur="2000"/>
                                        <p:tgtEl>
                                          <p:spTgt spid="3">
                                            <p:txEl>
                                              <p:pRg st="5" end="5"/>
                                            </p:txEl>
                                          </p:spTgt>
                                        </p:tgtEl>
                                      </p:cBhvr>
                                    </p:animEffect>
                                    <p:set>
                                      <p:cBhvr>
                                        <p:cTn id="28" dur="1" fill="hold">
                                          <p:stCondLst>
                                            <p:cond delay="1999"/>
                                          </p:stCondLst>
                                        </p:cTn>
                                        <p:tgtEl>
                                          <p:spTgt spid="3">
                                            <p:txEl>
                                              <p:pRg st="5" end="5"/>
                                            </p:txEl>
                                          </p:spTgt>
                                        </p:tgtEl>
                                        <p:attrNameLst>
                                          <p:attrName>style.visibility</p:attrName>
                                        </p:attrNameLst>
                                      </p:cBhvr>
                                      <p:to>
                                        <p:strVal val="hidden"/>
                                      </p:to>
                                    </p:set>
                                  </p:childTnLst>
                                </p:cTn>
                              </p:par>
                              <p:par>
                                <p:cTn id="29" presetID="21" presetClass="exit" presetSubtype="4" fill="hold" nodeType="withEffect">
                                  <p:stCondLst>
                                    <p:cond delay="0"/>
                                  </p:stCondLst>
                                  <p:childTnLst>
                                    <p:animEffect transition="out" filter="wheel(4)">
                                      <p:cBhvr>
                                        <p:cTn id="30" dur="2000"/>
                                        <p:tgtEl>
                                          <p:spTgt spid="3">
                                            <p:txEl>
                                              <p:pRg st="6" end="6"/>
                                            </p:txEl>
                                          </p:spTgt>
                                        </p:tgtEl>
                                      </p:cBhvr>
                                    </p:animEffect>
                                    <p:set>
                                      <p:cBhvr>
                                        <p:cTn id="31" dur="1" fill="hold">
                                          <p:stCondLst>
                                            <p:cond delay="19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79512" y="1412776"/>
            <a:ext cx="8712968" cy="4968552"/>
          </a:xfrm>
          <a:solidFill>
            <a:schemeClr val="accent3">
              <a:lumMod val="60000"/>
              <a:lumOff val="40000"/>
            </a:schemeClr>
          </a:solidFill>
        </p:spPr>
        <p:txBody>
          <a:bodyPr>
            <a:normAutofit/>
          </a:bodyPr>
          <a:lstStyle/>
          <a:p>
            <a:pPr lvl="0"/>
            <a:r>
              <a:rPr lang="ar-IQ" dirty="0" smtClean="0"/>
              <a:t>إلى نسبته الطبيعية والسبب يعزى لسرعة وكمية أعاده الكلايكوجين بشكل مختلف في الساعات السابقة إلى : - </a:t>
            </a:r>
            <a:endParaRPr lang="en-US" dirty="0" smtClean="0"/>
          </a:p>
          <a:p>
            <a:pPr lvl="0"/>
            <a:r>
              <a:rPr lang="ar-IQ" dirty="0" smtClean="0"/>
              <a:t>إن بعد التدريب مباشرة تزداد </a:t>
            </a:r>
            <a:r>
              <a:rPr lang="ar-IQ" dirty="0" err="1" smtClean="0"/>
              <a:t>نفوذية</a:t>
            </a:r>
            <a:r>
              <a:rPr lang="ar-IQ" dirty="0" smtClean="0"/>
              <a:t> سكر الدم إلى العضلات </a:t>
            </a:r>
            <a:r>
              <a:rPr lang="ar-AE" dirty="0" smtClean="0"/>
              <a:t>لتعويض</a:t>
            </a:r>
            <a:r>
              <a:rPr lang="ar-IQ" dirty="0" smtClean="0"/>
              <a:t> </a:t>
            </a:r>
            <a:r>
              <a:rPr lang="ar-AE" dirty="0" err="1" smtClean="0"/>
              <a:t>ال</a:t>
            </a:r>
            <a:r>
              <a:rPr lang="ar-IQ" dirty="0" smtClean="0"/>
              <a:t>ف</a:t>
            </a:r>
            <a:r>
              <a:rPr lang="ar-AE" dirty="0" smtClean="0"/>
              <a:t>ا</a:t>
            </a:r>
            <a:r>
              <a:rPr lang="ar-IQ" dirty="0" smtClean="0"/>
              <a:t>قد</a:t>
            </a:r>
            <a:r>
              <a:rPr lang="ar-AE" dirty="0" smtClean="0"/>
              <a:t> من</a:t>
            </a:r>
            <a:r>
              <a:rPr lang="ar-IQ" dirty="0" smtClean="0"/>
              <a:t> الكلايكوجين .</a:t>
            </a:r>
            <a:endParaRPr lang="en-US" dirty="0" smtClean="0"/>
          </a:p>
          <a:p>
            <a:pPr lvl="0"/>
            <a:r>
              <a:rPr lang="ar-IQ" dirty="0" smtClean="0"/>
              <a:t>لوحظ سرعة العمليات التحويل من </a:t>
            </a:r>
            <a:r>
              <a:rPr lang="ar-IQ" dirty="0" err="1" smtClean="0"/>
              <a:t>كلوكوز</a:t>
            </a:r>
            <a:r>
              <a:rPr lang="ar-IQ" dirty="0" smtClean="0"/>
              <a:t> إلى كلايكوجين . </a:t>
            </a:r>
            <a:endParaRPr lang="en-US" dirty="0" smtClean="0"/>
          </a:p>
          <a:p>
            <a:pPr lvl="0"/>
            <a:r>
              <a:rPr lang="ar-IQ" dirty="0" smtClean="0"/>
              <a:t>زيادة فعالية الأنسولين .</a:t>
            </a:r>
            <a:endParaRPr lang="en-US" dirty="0" smtClean="0"/>
          </a:p>
          <a:p>
            <a:r>
              <a:rPr lang="ar-IQ" dirty="0" smtClean="0"/>
              <a:t>جميع النقاط تختلف باختلاف زمن التغذية من حيث نشاط العمل الوظيفي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1000"/>
                                        <p:tgtEl>
                                          <p:spTgt spid="3">
                                            <p:txEl>
                                              <p:pRg st="0" end="0"/>
                                            </p:txEl>
                                          </p:spTgt>
                                        </p:tgtEl>
                                      </p:cBhvr>
                                    </p:animEffect>
                                    <p:set>
                                      <p:cBhvr>
                                        <p:cTn id="7" dur="1" fill="hold">
                                          <p:stCondLst>
                                            <p:cond delay="999"/>
                                          </p:stCondLst>
                                        </p:cTn>
                                        <p:tgtEl>
                                          <p:spTgt spid="3">
                                            <p:txEl>
                                              <p:pRg st="0" end="0"/>
                                            </p:txEl>
                                          </p:spTgt>
                                        </p:tgtEl>
                                        <p:attrNameLst>
                                          <p:attrName>style.visibility</p:attrName>
                                        </p:attrNameLst>
                                      </p:cBhvr>
                                      <p:to>
                                        <p:strVal val="hidden"/>
                                      </p:to>
                                    </p:set>
                                  </p:childTnLst>
                                </p:cTn>
                              </p:par>
                              <p:par>
                                <p:cTn id="8" presetID="20" presetClass="exit" presetSubtype="0" fill="hold" nodeType="withEffect">
                                  <p:stCondLst>
                                    <p:cond delay="0"/>
                                  </p:stCondLst>
                                  <p:childTnLst>
                                    <p:animEffect transition="out" filter="wedge">
                                      <p:cBhvr>
                                        <p:cTn id="9" dur="1000"/>
                                        <p:tgtEl>
                                          <p:spTgt spid="3">
                                            <p:txEl>
                                              <p:pRg st="1" end="1"/>
                                            </p:txEl>
                                          </p:spTgt>
                                        </p:tgtEl>
                                      </p:cBhvr>
                                    </p:animEffect>
                                    <p:set>
                                      <p:cBhvr>
                                        <p:cTn id="10" dur="1" fill="hold">
                                          <p:stCondLst>
                                            <p:cond delay="999"/>
                                          </p:stCondLst>
                                        </p:cTn>
                                        <p:tgtEl>
                                          <p:spTgt spid="3">
                                            <p:txEl>
                                              <p:pRg st="1" end="1"/>
                                            </p:txEl>
                                          </p:spTgt>
                                        </p:tgtEl>
                                        <p:attrNameLst>
                                          <p:attrName>style.visibility</p:attrName>
                                        </p:attrNameLst>
                                      </p:cBhvr>
                                      <p:to>
                                        <p:strVal val="hidden"/>
                                      </p:to>
                                    </p:set>
                                  </p:childTnLst>
                                </p:cTn>
                              </p:par>
                              <p:par>
                                <p:cTn id="11" presetID="20" presetClass="exit" presetSubtype="0" fill="hold" nodeType="withEffect">
                                  <p:stCondLst>
                                    <p:cond delay="0"/>
                                  </p:stCondLst>
                                  <p:childTnLst>
                                    <p:animEffect transition="out" filter="wedge">
                                      <p:cBhvr>
                                        <p:cTn id="12" dur="1000"/>
                                        <p:tgtEl>
                                          <p:spTgt spid="3">
                                            <p:txEl>
                                              <p:pRg st="2" end="2"/>
                                            </p:txEl>
                                          </p:spTgt>
                                        </p:tgtEl>
                                      </p:cBhvr>
                                    </p:animEffect>
                                    <p:set>
                                      <p:cBhvr>
                                        <p:cTn id="13" dur="1" fill="hold">
                                          <p:stCondLst>
                                            <p:cond delay="999"/>
                                          </p:stCondLst>
                                        </p:cTn>
                                        <p:tgtEl>
                                          <p:spTgt spid="3">
                                            <p:txEl>
                                              <p:pRg st="2" end="2"/>
                                            </p:txEl>
                                          </p:spTgt>
                                        </p:tgtEl>
                                        <p:attrNameLst>
                                          <p:attrName>style.visibility</p:attrName>
                                        </p:attrNameLst>
                                      </p:cBhvr>
                                      <p:to>
                                        <p:strVal val="hidden"/>
                                      </p:to>
                                    </p:set>
                                  </p:childTnLst>
                                </p:cTn>
                              </p:par>
                              <p:par>
                                <p:cTn id="14" presetID="20" presetClass="exit" presetSubtype="0" fill="hold" nodeType="withEffect">
                                  <p:stCondLst>
                                    <p:cond delay="0"/>
                                  </p:stCondLst>
                                  <p:childTnLst>
                                    <p:animEffect transition="out" filter="wedge">
                                      <p:cBhvr>
                                        <p:cTn id="15" dur="1000"/>
                                        <p:tgtEl>
                                          <p:spTgt spid="3">
                                            <p:txEl>
                                              <p:pRg st="3" end="3"/>
                                            </p:txEl>
                                          </p:spTgt>
                                        </p:tgtEl>
                                      </p:cBhvr>
                                    </p:animEffect>
                                    <p:set>
                                      <p:cBhvr>
                                        <p:cTn id="16" dur="1" fill="hold">
                                          <p:stCondLst>
                                            <p:cond delay="999"/>
                                          </p:stCondLst>
                                        </p:cTn>
                                        <p:tgtEl>
                                          <p:spTgt spid="3">
                                            <p:txEl>
                                              <p:pRg st="3" end="3"/>
                                            </p:txEl>
                                          </p:spTgt>
                                        </p:tgtEl>
                                        <p:attrNameLst>
                                          <p:attrName>style.visibility</p:attrName>
                                        </p:attrNameLst>
                                      </p:cBhvr>
                                      <p:to>
                                        <p:strVal val="hidden"/>
                                      </p:to>
                                    </p:set>
                                  </p:childTnLst>
                                </p:cTn>
                              </p:par>
                              <p:par>
                                <p:cTn id="17" presetID="20" presetClass="exit" presetSubtype="0" fill="hold" nodeType="withEffect">
                                  <p:stCondLst>
                                    <p:cond delay="0"/>
                                  </p:stCondLst>
                                  <p:childTnLst>
                                    <p:animEffect transition="out" filter="wedge">
                                      <p:cBhvr>
                                        <p:cTn id="18" dur="1000"/>
                                        <p:tgtEl>
                                          <p:spTgt spid="3">
                                            <p:txEl>
                                              <p:pRg st="4" end="4"/>
                                            </p:txEl>
                                          </p:spTgt>
                                        </p:tgtEl>
                                      </p:cBhvr>
                                    </p:animEffect>
                                    <p:set>
                                      <p:cBhvr>
                                        <p:cTn id="19"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a:solidFill>
                  <a:schemeClr val="tx1"/>
                </a:solidFill>
              </a:rPr>
              <a:t>س/ ما </a:t>
            </a:r>
            <a:r>
              <a:rPr lang="ar-AE" b="1" dirty="0">
                <a:solidFill>
                  <a:schemeClr val="tx1"/>
                </a:solidFill>
              </a:rPr>
              <a:t>هي الكمية </a:t>
            </a:r>
            <a:r>
              <a:rPr lang="ar-IQ" b="1" dirty="0">
                <a:solidFill>
                  <a:schemeClr val="tx1"/>
                </a:solidFill>
              </a:rPr>
              <a:t>التي يجب تناولها من الكاربوهيدرات ؟ </a:t>
            </a:r>
            <a:endParaRPr lang="ar-IQ" dirty="0">
              <a:solidFill>
                <a:schemeClr val="tx1"/>
              </a:solidFill>
            </a:endParaRPr>
          </a:p>
        </p:txBody>
      </p:sp>
      <p:sp>
        <p:nvSpPr>
          <p:cNvPr id="3" name="عنصر نائب للمحتوى 2"/>
          <p:cNvSpPr>
            <a:spLocks noGrp="1"/>
          </p:cNvSpPr>
          <p:nvPr>
            <p:ph sz="quarter" idx="1"/>
          </p:nvPr>
        </p:nvSpPr>
        <p:spPr>
          <a:solidFill>
            <a:schemeClr val="accent4">
              <a:lumMod val="75000"/>
            </a:schemeClr>
          </a:solidFill>
        </p:spPr>
        <p:txBody>
          <a:bodyPr>
            <a:normAutofit/>
          </a:bodyPr>
          <a:lstStyle/>
          <a:p>
            <a:pPr lvl="0"/>
            <a:r>
              <a:rPr lang="ar-IQ" dirty="0" smtClean="0"/>
              <a:t>قبل لتدريب ( بنصف ساعة ) ا غم لكل ا كغم من وزن الجسم .</a:t>
            </a:r>
            <a:endParaRPr lang="en-US" dirty="0" smtClean="0"/>
          </a:p>
          <a:p>
            <a:pPr lvl="0"/>
            <a:r>
              <a:rPr lang="ar-IQ" dirty="0" smtClean="0"/>
              <a:t>أثناء التدريب ( بعد نصف ساعة من التدريب ) من 30 – 60غم من الكاربوهيدرات .</a:t>
            </a:r>
            <a:endParaRPr lang="en-US" dirty="0" smtClean="0"/>
          </a:p>
          <a:p>
            <a:pPr lvl="0"/>
            <a:r>
              <a:rPr lang="ar-IQ" dirty="0" smtClean="0"/>
              <a:t>بعد التدريب (1غم) لكل 1كغم من وزن الجسم .</a:t>
            </a:r>
            <a:endParaRPr lang="en-US" dirty="0" smtClean="0"/>
          </a:p>
          <a:p>
            <a:r>
              <a:rPr lang="ar-IQ" dirty="0" smtClean="0"/>
              <a:t>كما يجب ان يكون هناك فرق بنوع الكاربوهيدرات . ففي </a:t>
            </a:r>
            <a:r>
              <a:rPr lang="ar-IQ" b="1" u="sng" dirty="0" smtClean="0"/>
              <a:t>التغذية قبل التدريب</a:t>
            </a:r>
            <a:r>
              <a:rPr lang="ar-IQ" dirty="0" smtClean="0"/>
              <a:t> يحبذ الكاربوهيدرات المعقدة . إما </a:t>
            </a:r>
            <a:r>
              <a:rPr lang="ar-IQ" b="1" u="sng" dirty="0" smtClean="0"/>
              <a:t>بعد التدريب</a:t>
            </a:r>
            <a:r>
              <a:rPr lang="ar-IQ" dirty="0" smtClean="0"/>
              <a:t> فيفضل الكاربوهيدرات البسيطة وذلك لسرعة ارتفاع مؤشر السكر لنوع الغذاء يجب استخدام ذات النوع المرتفع لمؤشر سرعة السكر في الدم . كما ترتبط الكمية المتناولة مع شدة وزمن الاداء .</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bg/>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tx1"/>
                </a:solidFill>
              </a:rPr>
              <a:t>طريقة تحميل الكربوهيدرات (الجليكوجين</a:t>
            </a:r>
            <a:r>
              <a:rPr lang="en-US" b="1" dirty="0">
                <a:solidFill>
                  <a:schemeClr val="tx1"/>
                </a:solidFill>
              </a:rPr>
              <a:t>(</a:t>
            </a:r>
            <a:endParaRPr lang="ar-IQ" b="1" dirty="0">
              <a:solidFill>
                <a:schemeClr val="tx1"/>
              </a:solidFill>
            </a:endParaRPr>
          </a:p>
        </p:txBody>
      </p:sp>
      <p:sp>
        <p:nvSpPr>
          <p:cNvPr id="3" name="عنصر نائب للمحتوى 2"/>
          <p:cNvSpPr>
            <a:spLocks noGrp="1"/>
          </p:cNvSpPr>
          <p:nvPr>
            <p:ph sz="quarter" idx="1"/>
          </p:nvPr>
        </p:nvSpPr>
        <p:spPr>
          <a:xfrm>
            <a:off x="179512" y="1412776"/>
            <a:ext cx="8712968" cy="4968552"/>
          </a:xfrm>
        </p:spPr>
        <p:txBody>
          <a:bodyPr>
            <a:normAutofit fontScale="92500" lnSpcReduction="20000"/>
          </a:bodyPr>
          <a:lstStyle/>
          <a:p>
            <a:pPr marL="0" indent="0">
              <a:buNone/>
            </a:pPr>
            <a:r>
              <a:rPr lang="en-US" dirty="0"/>
              <a:t> </a:t>
            </a:r>
            <a:r>
              <a:rPr lang="ar-SA" dirty="0"/>
              <a:t>يعني زيادة مخزون الجسم (العضلات والكبد) من الجليكوجين الذي يؤمن للاعب كمية الطاقة ثناء ممارسة التمارين الرياضية ، مما يزيد من درجة تحمله ولفترة طويلة ، وقد تصل كمية الجليكوجين المخزونة في الجسم بأتباع هذه الطريقة إلي ثلاث أضعاف ما هو مخزون ي الجسم للشخص العادي . وعادة تستخدم طريقة تحميل الجليكوجين في حالات الأحداث لرياضية التي تزيد مدتها الزمنية عن ساعة مثل سباق المارثون وسباقات الدرجات لمسافات طويلة كرة القدم السباحة وغيرها</a:t>
            </a:r>
            <a:r>
              <a:rPr lang="en-US" dirty="0"/>
              <a:t> </a:t>
            </a:r>
            <a:br>
              <a:rPr lang="en-US" dirty="0"/>
            </a:br>
            <a:r>
              <a:rPr lang="en-US" dirty="0"/>
              <a:t> </a:t>
            </a:r>
            <a:r>
              <a:rPr lang="ar-SA" dirty="0"/>
              <a:t>وتتلخص طريقة تحميل الجليكوجين في أتباع نظام غذائي محدد قبل أسبوع من موعد المباراة أو المسابقة مع الخفض التدريجي في شدة </a:t>
            </a:r>
            <a:r>
              <a:rPr lang="ar-SA" dirty="0" err="1"/>
              <a:t>التماريين</a:t>
            </a:r>
            <a:r>
              <a:rPr lang="en-US" dirty="0"/>
              <a:t> </a:t>
            </a:r>
            <a:br>
              <a:rPr lang="en-US" dirty="0"/>
            </a:br>
            <a:r>
              <a:rPr lang="en-US" dirty="0"/>
              <a:t> </a:t>
            </a:r>
            <a:r>
              <a:rPr lang="ar-SA" dirty="0"/>
              <a:t>الرياضية ، وتتمثل طريقة تحميل الجليكوجين في </a:t>
            </a:r>
            <a:r>
              <a:rPr lang="ar-SA" dirty="0" err="1"/>
              <a:t>ثلاثه</a:t>
            </a:r>
            <a:r>
              <a:rPr lang="ar-SA" dirty="0"/>
              <a:t> مراحل رئيسية</a:t>
            </a:r>
            <a:r>
              <a:rPr lang="en-US" dirty="0"/>
              <a:t> :</a:t>
            </a:r>
          </a:p>
          <a:p>
            <a:pPr marL="0" indent="0">
              <a:buNone/>
            </a:pPr>
            <a:r>
              <a:rPr lang="ar-SA" b="1" u="sng" dirty="0"/>
              <a:t>١</a:t>
            </a:r>
            <a:r>
              <a:rPr lang="en-US" b="1" u="sng" dirty="0"/>
              <a:t>- </a:t>
            </a:r>
            <a:r>
              <a:rPr lang="ar-SA" b="1" u="sng" dirty="0" err="1"/>
              <a:t>أستنزاف</a:t>
            </a:r>
            <a:r>
              <a:rPr lang="ar-SA" b="1" u="sng" dirty="0"/>
              <a:t> مخزون الجليكوجين في العضلات</a:t>
            </a:r>
            <a:r>
              <a:rPr lang="en-US" b="1" u="sng" dirty="0"/>
              <a:t> :</a:t>
            </a:r>
            <a:br>
              <a:rPr lang="en-US" b="1" u="sng" dirty="0"/>
            </a:br>
            <a:r>
              <a:rPr lang="en-US" dirty="0"/>
              <a:t> </a:t>
            </a:r>
            <a:r>
              <a:rPr lang="ar-SA" dirty="0"/>
              <a:t>يمكن تفريغ العضلات من الجليكوجين وذلك بتناول وجبات غذائية فقيرة في محتوها من الكربوهيدرات ( 80- 120 جرام ، 12- ١٧ % من السعرات الكلية) وتكون الوجبة غنية بالبروتين وفقيرة بالدهون لمدة ثلاثة إلي أربعة أيام ، ويصاحب ذلك ممارسة التمارين لرياضية المتوسطة ثم العنيفة والشاقة لإجهاد العضلات ضمان </a:t>
            </a:r>
            <a:r>
              <a:rPr lang="ar-SA" dirty="0" err="1"/>
              <a:t>ستنزاف</a:t>
            </a:r>
            <a:r>
              <a:rPr lang="ar-SA" dirty="0"/>
              <a:t> جميع محتواها من الجليكوجين</a:t>
            </a:r>
            <a:r>
              <a:rPr lang="en-US" dirty="0"/>
              <a:t> </a:t>
            </a:r>
            <a:r>
              <a:rPr lang="en-US" dirty="0" smtClean="0"/>
              <a:t>.</a:t>
            </a:r>
            <a:endParaRPr lang="en-US" dirty="0"/>
          </a:p>
        </p:txBody>
      </p:sp>
    </p:spTree>
    <p:extLst>
      <p:ext uri="{BB962C8B-B14F-4D97-AF65-F5344CB8AC3E}">
        <p14:creationId xmlns:p14="http://schemas.microsoft.com/office/powerpoint/2010/main" val="137344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C00000"/>
                </a:solidFill>
              </a:rPr>
              <a:t>الطاقة</a:t>
            </a:r>
          </a:p>
        </p:txBody>
      </p:sp>
      <p:sp>
        <p:nvSpPr>
          <p:cNvPr id="3" name="عنصر نائب للمحتوى 2"/>
          <p:cNvSpPr>
            <a:spLocks noGrp="1"/>
          </p:cNvSpPr>
          <p:nvPr>
            <p:ph sz="quarter" idx="1"/>
          </p:nvPr>
        </p:nvSpPr>
        <p:spPr>
          <a:xfrm>
            <a:off x="179512" y="1340768"/>
            <a:ext cx="8784976" cy="5040560"/>
          </a:xfrm>
        </p:spPr>
        <p:txBody>
          <a:bodyPr>
            <a:normAutofit/>
          </a:bodyPr>
          <a:lstStyle/>
          <a:p>
            <a:pPr marL="0" indent="0">
              <a:lnSpc>
                <a:spcPct val="90000"/>
              </a:lnSpc>
              <a:buNone/>
              <a:defRPr/>
            </a:pPr>
            <a:r>
              <a:rPr lang="ar-IQ" sz="2000" b="1" dirty="0" smtClean="0"/>
              <a:t>الطاقة : </a:t>
            </a:r>
            <a:r>
              <a:rPr lang="ar-AE" sz="2000" b="1" dirty="0" smtClean="0"/>
              <a:t>هي </a:t>
            </a:r>
            <a:r>
              <a:rPr lang="ar-AE" sz="2000" b="1" dirty="0"/>
              <a:t>المقدرة على القيام بعمل ما.</a:t>
            </a:r>
            <a:endParaRPr lang="ar-IQ" sz="2000" dirty="0"/>
          </a:p>
          <a:p>
            <a:pPr marL="0" indent="0" algn="just">
              <a:lnSpc>
                <a:spcPct val="90000"/>
              </a:lnSpc>
              <a:buNone/>
              <a:defRPr/>
            </a:pPr>
            <a:r>
              <a:rPr lang="ar-IQ" sz="2400" dirty="0"/>
              <a:t>والطاقة لا تفنى ولا تستحدث، وإنما تتحول من شكل إلى آخر. وعندما يبدو أن الطاقة قد استنفذت، فإنها في حقيقة الأمر قد تحولت إلى صورة أخرى لهذا نجد أن الطاقة هي </a:t>
            </a:r>
            <a:r>
              <a:rPr lang="ar-IQ" sz="2400" dirty="0" smtClean="0"/>
              <a:t>القدرة للقيام بشغل</a:t>
            </a:r>
            <a:r>
              <a:rPr lang="ar-IQ" sz="2400" dirty="0"/>
              <a:t>( الحركة) </a:t>
            </a:r>
            <a:r>
              <a:rPr lang="ar-IQ" sz="2400" dirty="0" smtClean="0"/>
              <a:t>والطاقة </a:t>
            </a:r>
            <a:r>
              <a:rPr lang="ar-IQ" sz="2400" dirty="0"/>
              <a:t>توجد في عدة أشكال كالطاقة الميكانيكية والطاقة الحرارية والطاقة الكيميائية والطاقة الكهربائية والطاقة الذرية والطاقة </a:t>
            </a:r>
            <a:r>
              <a:rPr lang="ar-IQ" sz="2400" dirty="0" err="1"/>
              <a:t>الضوئيه</a:t>
            </a:r>
            <a:r>
              <a:rPr lang="ar-IQ" sz="2400" dirty="0"/>
              <a:t>. وكل أشكال هذه الطاقات قابلة للتحويل الداخلي بواسطة طرق مناسبة . </a:t>
            </a:r>
            <a:endParaRPr lang="ar-IQ" sz="2400" dirty="0" smtClean="0"/>
          </a:p>
          <a:p>
            <a:pPr marL="0" indent="0" algn="just">
              <a:lnSpc>
                <a:spcPct val="90000"/>
              </a:lnSpc>
              <a:buNone/>
              <a:defRPr/>
            </a:pPr>
            <a:r>
              <a:rPr lang="ar-IQ" sz="2400" dirty="0" smtClean="0"/>
              <a:t>والطعام </a:t>
            </a:r>
            <a:r>
              <a:rPr lang="ar-IQ" sz="2400" dirty="0"/>
              <a:t>الذي </a:t>
            </a:r>
            <a:r>
              <a:rPr lang="ar-IQ" sz="2400" dirty="0" smtClean="0"/>
              <a:t>نتناوله </a:t>
            </a:r>
            <a:r>
              <a:rPr lang="ar-IQ" sz="2400" dirty="0"/>
              <a:t>يحتوي على طاقة كيماوية يخزنها الجسم ويطلقها بطاقة ميكانيكية عند اداء النشاط </a:t>
            </a:r>
            <a:r>
              <a:rPr lang="ar-IQ" sz="2400" dirty="0" err="1"/>
              <a:t>الفيزياوي</a:t>
            </a:r>
            <a:r>
              <a:rPr lang="ar-IQ" sz="2400" dirty="0"/>
              <a:t> (بذل مجهودا معين</a:t>
            </a:r>
            <a:r>
              <a:rPr lang="ar-IQ" sz="2400" dirty="0" smtClean="0"/>
              <a:t>). ولا يمكن الاستغناء عن الطاقة كونها مرتبطة بالشغل والحركة وهي مرتبطة بحياة الانسان .</a:t>
            </a:r>
          </a:p>
          <a:p>
            <a:pPr marL="0" indent="0" algn="just">
              <a:lnSpc>
                <a:spcPct val="90000"/>
              </a:lnSpc>
              <a:buNone/>
              <a:defRPr/>
            </a:pPr>
            <a:r>
              <a:rPr lang="ar-IQ" sz="2400" dirty="0" smtClean="0"/>
              <a:t>وفي الجانب الرياضي يرتبط موضوع الطاقة بشكل كبير في العملية التدريبية والمنافسات والانجاز ... كون ترتبط بعملية مواجهة والتغلب على الاحمال الخارجية وكذلك عمليات الاستشفاء ...ولذا يأخذ مساحة واسعة في العملية التدريبية والمنافسات والمرحلة الانتقالية  واصبحت الفرق الرياضية تعتمد على كثير من الاختصاصيين الذين يرافقون الفريق بالجانب التغذية .</a:t>
            </a:r>
            <a:endParaRPr lang="en-US" sz="2400" dirty="0"/>
          </a:p>
          <a:p>
            <a:endParaRPr lang="ar-IQ" dirty="0"/>
          </a:p>
          <a:p>
            <a:endParaRPr lang="ar-IQ" dirty="0"/>
          </a:p>
        </p:txBody>
      </p:sp>
    </p:spTree>
    <p:extLst>
      <p:ext uri="{BB962C8B-B14F-4D97-AF65-F5344CB8AC3E}">
        <p14:creationId xmlns:p14="http://schemas.microsoft.com/office/powerpoint/2010/main" val="1851697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fontScale="92500"/>
          </a:bodyPr>
          <a:lstStyle/>
          <a:p>
            <a:pPr marL="0" indent="0">
              <a:buNone/>
            </a:pPr>
            <a:r>
              <a:rPr lang="ar-IQ" b="1" dirty="0" smtClean="0"/>
              <a:t>2-تزويد</a:t>
            </a:r>
            <a:r>
              <a:rPr lang="ar-SA" b="1" dirty="0" smtClean="0"/>
              <a:t> </a:t>
            </a:r>
            <a:r>
              <a:rPr lang="ar-SA" b="1" dirty="0"/>
              <a:t>العضلات بالجليكوجين</a:t>
            </a:r>
            <a:r>
              <a:rPr lang="en-US" b="1" dirty="0"/>
              <a:t> :</a:t>
            </a:r>
            <a:br>
              <a:rPr lang="en-US" b="1" dirty="0"/>
            </a:br>
            <a:r>
              <a:rPr lang="en-US" dirty="0"/>
              <a:t> </a:t>
            </a:r>
            <a:r>
              <a:rPr lang="ar-SA" dirty="0"/>
              <a:t>يمكن تحميلها </a:t>
            </a:r>
            <a:r>
              <a:rPr lang="ar-SA" dirty="0" err="1"/>
              <a:t>وتشبيعها</a:t>
            </a:r>
            <a:r>
              <a:rPr lang="ar-SA" dirty="0"/>
              <a:t> بالجليكوجين وذلك بتناول وجبات غذائية غنية في محتوها من الكربوهيدرات ( 450- 550 جرام ، 70- ٨٠ % من السعرات الحرارية) لمدة ثلاثة أيام مع ممارسة التمارين الرياضية الخفيفة وخلال هذه المدة يرتاح اللاعب ويسترخي وذلك لضمان تخزين أكبر كمية من الجليكوجين والتي قد تصل إلي أكثر من ضعف الكمية الطبيعية ، مما يضمن إمداد اللاعب بالطاقة لفترة زمنية طويلة</a:t>
            </a:r>
            <a:r>
              <a:rPr lang="en-US" dirty="0"/>
              <a:t>.</a:t>
            </a:r>
          </a:p>
          <a:p>
            <a:pPr marL="0" indent="0">
              <a:buNone/>
            </a:pPr>
            <a:r>
              <a:rPr lang="ar-SA" b="1" u="sng" dirty="0"/>
              <a:t>٣</a:t>
            </a:r>
            <a:r>
              <a:rPr lang="en-US" b="1" u="sng" dirty="0"/>
              <a:t>- </a:t>
            </a:r>
            <a:r>
              <a:rPr lang="ar-SA" b="1" u="sng" dirty="0"/>
              <a:t>اليوم الذي قبل </a:t>
            </a:r>
            <a:r>
              <a:rPr lang="ar-SA" b="1" u="sng" dirty="0" err="1"/>
              <a:t>المبارة</a:t>
            </a:r>
            <a:r>
              <a:rPr lang="en-US" b="1" u="sng" dirty="0"/>
              <a:t> :</a:t>
            </a:r>
            <a:br>
              <a:rPr lang="en-US" b="1" u="sng" dirty="0"/>
            </a:br>
            <a:r>
              <a:rPr lang="en-US" dirty="0"/>
              <a:t> </a:t>
            </a:r>
            <a:r>
              <a:rPr lang="ar-SA" dirty="0"/>
              <a:t>يتوقف اللاعب خلال هذه المرحلة عن ممارسة أي نشاط عضلي أو يتناول الأغذية المفضلة </a:t>
            </a:r>
            <a:r>
              <a:rPr lang="ar-SA" dirty="0" err="1"/>
              <a:t>والمحببه</a:t>
            </a:r>
            <a:r>
              <a:rPr lang="ar-SA" dirty="0"/>
              <a:t> له، وبناء على ما سبق فإن نظام تحميل الجليكوجين يناسب الأنشطة الرياضية والتي تستمر لفترة طويلة أكثر من ساعة </a:t>
            </a:r>
            <a:endParaRPr lang="en-US" dirty="0"/>
          </a:p>
          <a:p>
            <a:pPr marL="0" indent="0">
              <a:buNone/>
            </a:pPr>
            <a:r>
              <a:rPr lang="ar-SA" dirty="0"/>
              <a:t>ويجب عدم تكراره بكثرة .</a:t>
            </a:r>
            <a:endParaRPr lang="en-US" dirty="0"/>
          </a:p>
          <a:p>
            <a:endParaRPr lang="ar-IQ" dirty="0"/>
          </a:p>
        </p:txBody>
      </p:sp>
    </p:spTree>
    <p:extLst>
      <p:ext uri="{BB962C8B-B14F-4D97-AF65-F5344CB8AC3E}">
        <p14:creationId xmlns:p14="http://schemas.microsoft.com/office/powerpoint/2010/main" val="1958906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blipFill>
            <a:blip r:embed="rId2"/>
            <a:tile tx="0" ty="0" sx="100000" sy="100000" flip="none" algn="tl"/>
          </a:blipFill>
        </p:spPr>
        <p:txBody>
          <a:bodyPr/>
          <a:lstStyle/>
          <a:p>
            <a:pPr lvl="0"/>
            <a:r>
              <a:rPr lang="ar-IQ" dirty="0" smtClean="0"/>
              <a:t>عند </a:t>
            </a:r>
            <a:r>
              <a:rPr lang="ar-IQ" dirty="0" err="1" smtClean="0"/>
              <a:t>اداء</a:t>
            </a:r>
            <a:r>
              <a:rPr lang="ar-IQ" dirty="0" smtClean="0"/>
              <a:t> تمرين ولفترة طويلة مستمر دون مراعاة التغيير في </a:t>
            </a:r>
            <a:r>
              <a:rPr lang="ar-IQ" dirty="0" err="1" smtClean="0"/>
              <a:t>الشدد</a:t>
            </a:r>
            <a:r>
              <a:rPr lang="ar-IQ" dirty="0" smtClean="0"/>
              <a:t> </a:t>
            </a:r>
            <a:r>
              <a:rPr lang="ar-IQ" dirty="0" err="1" smtClean="0"/>
              <a:t>والحجوم</a:t>
            </a:r>
            <a:r>
              <a:rPr lang="ar-IQ" dirty="0" smtClean="0"/>
              <a:t> يظهر انخفاض مستمر في مخازن الكلايكوجين حتى في حالة التغذية.</a:t>
            </a:r>
            <a:endParaRPr lang="en-US" dirty="0" smtClean="0"/>
          </a:p>
          <a:p>
            <a:endParaRPr lang="ar-IQ" dirty="0"/>
          </a:p>
        </p:txBody>
      </p:sp>
      <p:pic>
        <p:nvPicPr>
          <p:cNvPr id="4" name="صورة 3"/>
          <p:cNvPicPr/>
          <p:nvPr/>
        </p:nvPicPr>
        <p:blipFill>
          <a:blip r:embed="rId3"/>
          <a:srcRect/>
          <a:stretch>
            <a:fillRect/>
          </a:stretch>
        </p:blipFill>
        <p:spPr bwMode="auto">
          <a:xfrm>
            <a:off x="785786" y="3429000"/>
            <a:ext cx="7572428" cy="299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solidFill>
            <a:schemeClr val="bg2">
              <a:lumMod val="75000"/>
            </a:schemeClr>
          </a:solidFill>
        </p:spPr>
        <p:txBody>
          <a:bodyPr>
            <a:normAutofit/>
          </a:bodyPr>
          <a:lstStyle/>
          <a:p>
            <a:pPr algn="ctr"/>
            <a:endParaRPr lang="ar-IQ" sz="4000" dirty="0" smtClean="0"/>
          </a:p>
          <a:p>
            <a:pPr algn="ctr"/>
            <a:endParaRPr lang="ar-IQ" sz="4000" dirty="0"/>
          </a:p>
          <a:p>
            <a:pPr algn="ctr"/>
            <a:r>
              <a:rPr lang="ar-IQ" sz="6000" dirty="0" smtClean="0"/>
              <a:t>تم والحمد لله </a:t>
            </a:r>
            <a:endParaRPr lang="ar-IQ" sz="6000" dirty="0"/>
          </a:p>
        </p:txBody>
      </p:sp>
    </p:spTree>
    <p:extLst>
      <p:ext uri="{BB962C8B-B14F-4D97-AF65-F5344CB8AC3E}">
        <p14:creationId xmlns:p14="http://schemas.microsoft.com/office/powerpoint/2010/main" val="170852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C00000"/>
                </a:solidFill>
              </a:rPr>
              <a:t>ماهي انظمة الطاقة في جسم الانسان </a:t>
            </a:r>
            <a:endParaRPr lang="ar-IQ" b="1" dirty="0">
              <a:solidFill>
                <a:srgbClr val="C00000"/>
              </a:solidFill>
            </a:endParaRPr>
          </a:p>
        </p:txBody>
      </p:sp>
      <p:sp>
        <p:nvSpPr>
          <p:cNvPr id="3" name="عنصر نائب للمحتوى 2"/>
          <p:cNvSpPr>
            <a:spLocks noGrp="1"/>
          </p:cNvSpPr>
          <p:nvPr>
            <p:ph sz="quarter" idx="1"/>
          </p:nvPr>
        </p:nvSpPr>
        <p:spPr/>
        <p:txBody>
          <a:bodyPr/>
          <a:lstStyle/>
          <a:p>
            <a:pPr>
              <a:defRPr/>
            </a:pPr>
            <a:r>
              <a:rPr lang="ar-IQ" sz="2400" b="1" dirty="0"/>
              <a:t>تختلف الأنشطة الرياضية في متطلباتها من الطاقة ، ومثال على ذلك فإن العدو السريع والوثب والرمي تعتبر من الأنشطة التي تحتاج إنتاج كمية كبيرة من الطاقة في فترة زمنية قصيرة جدا ، بينما تحتاج أنشطة الجري مسافات طويلة لإنتاج طاقة لفترة زمنية طويلة ، وتتطلب أنواع الأنشطة الأخرى درجات متفاوتة بين كلا النوعين في إنتاج الطاقة ، وهناك ثلاثة طرق</a:t>
            </a:r>
            <a:r>
              <a:rPr lang="en-US" sz="2400" b="1" dirty="0"/>
              <a:t> </a:t>
            </a:r>
            <a:r>
              <a:rPr lang="ar-AE" sz="2400" b="1" dirty="0"/>
              <a:t>(أنظمة) ا</a:t>
            </a:r>
            <a:r>
              <a:rPr lang="ar-IQ" sz="2400" b="1" dirty="0"/>
              <a:t>نتاج الطاقة اللازمة للعضلات الهيكلية .</a:t>
            </a:r>
          </a:p>
          <a:p>
            <a:pPr>
              <a:defRPr/>
            </a:pPr>
            <a:r>
              <a:rPr lang="ar-IQ" sz="2400" b="1" dirty="0"/>
              <a:t>هناك ثلاث انظمة هي :</a:t>
            </a:r>
          </a:p>
          <a:p>
            <a:pPr>
              <a:defRPr/>
            </a:pPr>
            <a:r>
              <a:rPr lang="ar-IQ" sz="2400" b="1" dirty="0"/>
              <a:t>1- نظام الطاقة </a:t>
            </a:r>
            <a:r>
              <a:rPr lang="ar-IQ" sz="2400" b="1" dirty="0" err="1"/>
              <a:t>الفسفوجيني</a:t>
            </a:r>
            <a:r>
              <a:rPr lang="ar-IQ" sz="2400" b="1" dirty="0"/>
              <a:t> ِ</a:t>
            </a:r>
            <a:r>
              <a:rPr lang="en-US" sz="2400" b="1" dirty="0"/>
              <a:t>PC-ATP</a:t>
            </a:r>
            <a:endParaRPr lang="ar-IQ" sz="2400" b="1" dirty="0"/>
          </a:p>
          <a:p>
            <a:pPr>
              <a:defRPr/>
            </a:pPr>
            <a:r>
              <a:rPr lang="ar-IQ" sz="2400" b="1" dirty="0"/>
              <a:t>2- نظام حامض </a:t>
            </a:r>
            <a:r>
              <a:rPr lang="ar-IQ" sz="2400" b="1" dirty="0" err="1"/>
              <a:t>اللبنيك</a:t>
            </a:r>
            <a:r>
              <a:rPr lang="ar-IQ" sz="2400" b="1" dirty="0"/>
              <a:t> ( </a:t>
            </a:r>
            <a:r>
              <a:rPr lang="ar-IQ" sz="2400" b="1" dirty="0" err="1"/>
              <a:t>اللاكتيك</a:t>
            </a:r>
            <a:r>
              <a:rPr lang="ar-IQ" sz="2400" b="1" dirty="0"/>
              <a:t> )</a:t>
            </a:r>
          </a:p>
          <a:p>
            <a:pPr>
              <a:defRPr/>
            </a:pPr>
            <a:r>
              <a:rPr lang="ar-IQ" sz="2400" b="1" dirty="0"/>
              <a:t>3- النظام </a:t>
            </a:r>
            <a:r>
              <a:rPr lang="ar-IQ" sz="2400" b="1" dirty="0" err="1"/>
              <a:t>الاوكسجيني</a:t>
            </a:r>
            <a:endParaRPr lang="en-US" sz="2400" b="1" dirty="0"/>
          </a:p>
          <a:p>
            <a:endParaRPr lang="ar-IQ" dirty="0"/>
          </a:p>
          <a:p>
            <a:endParaRPr lang="ar-IQ" dirty="0"/>
          </a:p>
        </p:txBody>
      </p:sp>
    </p:spTree>
    <p:extLst>
      <p:ext uri="{BB962C8B-B14F-4D97-AF65-F5344CB8AC3E}">
        <p14:creationId xmlns:p14="http://schemas.microsoft.com/office/powerpoint/2010/main" val="348123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err="1" smtClean="0">
                <a:solidFill>
                  <a:srgbClr val="C00000"/>
                </a:solidFill>
              </a:rPr>
              <a:t>ماهو</a:t>
            </a:r>
            <a:r>
              <a:rPr lang="ar-IQ" dirty="0" smtClean="0">
                <a:solidFill>
                  <a:srgbClr val="C00000"/>
                </a:solidFill>
              </a:rPr>
              <a:t> المركب الكيميائي الذي يولد الطاقة </a:t>
            </a:r>
            <a:endParaRPr lang="ar-IQ" dirty="0">
              <a:solidFill>
                <a:srgbClr val="C00000"/>
              </a:solidFill>
            </a:endParaRPr>
          </a:p>
        </p:txBody>
      </p:sp>
      <p:sp>
        <p:nvSpPr>
          <p:cNvPr id="3" name="عنصر نائب للمحتوى 2"/>
          <p:cNvSpPr>
            <a:spLocks noGrp="1"/>
          </p:cNvSpPr>
          <p:nvPr>
            <p:ph sz="quarter" idx="1"/>
          </p:nvPr>
        </p:nvSpPr>
        <p:spPr/>
        <p:txBody>
          <a:bodyPr>
            <a:normAutofit lnSpcReduction="10000"/>
          </a:bodyPr>
          <a:lstStyle/>
          <a:p>
            <a:r>
              <a:rPr lang="ar-IQ" dirty="0" smtClean="0"/>
              <a:t>يتم التغذية من قبل الرياضي على المواد الغذائية (اللحوم (البروتينات) والدهون </a:t>
            </a:r>
            <a:r>
              <a:rPr lang="ar-IQ" dirty="0" err="1" smtClean="0"/>
              <a:t>والكاربوهيدرات</a:t>
            </a:r>
            <a:r>
              <a:rPr lang="ar-IQ" dirty="0" smtClean="0"/>
              <a:t> (السكريات ) </a:t>
            </a:r>
          </a:p>
          <a:p>
            <a:r>
              <a:rPr lang="ar-IQ" dirty="0" smtClean="0"/>
              <a:t>والتي يتم تحويلها الى </a:t>
            </a:r>
          </a:p>
          <a:p>
            <a:r>
              <a:rPr lang="ar-IQ" dirty="0" smtClean="0"/>
              <a:t>1-الكاربوهيدرات الى كلوكوز في المعدة </a:t>
            </a:r>
          </a:p>
          <a:p>
            <a:r>
              <a:rPr lang="ar-IQ" dirty="0" smtClean="0"/>
              <a:t>2-البروتينات الى احماض امينية </a:t>
            </a:r>
          </a:p>
          <a:p>
            <a:r>
              <a:rPr lang="ar-IQ" dirty="0" smtClean="0"/>
              <a:t>3-الدهون الى احماض دهنية </a:t>
            </a:r>
          </a:p>
          <a:p>
            <a:r>
              <a:rPr lang="ar-IQ" dirty="0" smtClean="0"/>
              <a:t>والتي يتم امتصاصها من قبل الامعاء بالدم الى </a:t>
            </a:r>
            <a:r>
              <a:rPr lang="ar-IQ" dirty="0" smtClean="0"/>
              <a:t>خلايا </a:t>
            </a:r>
            <a:r>
              <a:rPr lang="ar-IQ" dirty="0" smtClean="0"/>
              <a:t>وعضلات الجسم والتي يتم بعد ذلك بتحويلها الى مركب كيميائي عالي الطاقة يسمى (</a:t>
            </a:r>
            <a:r>
              <a:rPr lang="en-US" dirty="0" smtClean="0"/>
              <a:t>ATP</a:t>
            </a:r>
            <a:r>
              <a:rPr lang="ar-IQ" dirty="0" smtClean="0"/>
              <a:t> ) ان شطر هذا المركب عند اداء اي حركة لتوليد الطاقة واداء المهارات المطلوبة او الحركات المطلوبة من قبل الرياضي </a:t>
            </a:r>
            <a:endParaRPr lang="ar-IQ" dirty="0"/>
          </a:p>
        </p:txBody>
      </p:sp>
    </p:spTree>
    <p:extLst>
      <p:ext uri="{BB962C8B-B14F-4D97-AF65-F5344CB8AC3E}">
        <p14:creationId xmlns:p14="http://schemas.microsoft.com/office/powerpoint/2010/main" val="394047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sz="3200" b="1" dirty="0" smtClean="0">
                <a:solidFill>
                  <a:schemeClr val="tx1"/>
                </a:solidFill>
              </a:rPr>
              <a:t>وظائف المركب الكيميائي </a:t>
            </a:r>
            <a:r>
              <a:rPr lang="en-US" sz="3200" b="1" dirty="0" smtClean="0">
                <a:solidFill>
                  <a:schemeClr val="tx1"/>
                </a:solidFill>
              </a:rPr>
              <a:t>ATP</a:t>
            </a:r>
            <a:endParaRPr lang="ar-IQ" dirty="0"/>
          </a:p>
        </p:txBody>
      </p:sp>
      <p:sp>
        <p:nvSpPr>
          <p:cNvPr id="3" name="عنصر نائب للمحتوى 2"/>
          <p:cNvSpPr>
            <a:spLocks noGrp="1"/>
          </p:cNvSpPr>
          <p:nvPr>
            <p:ph sz="quarter" idx="1"/>
          </p:nvPr>
        </p:nvSpPr>
        <p:spPr/>
        <p:txBody>
          <a:bodyPr>
            <a:normAutofit lnSpcReduction="10000"/>
          </a:bodyPr>
          <a:lstStyle/>
          <a:p>
            <a:r>
              <a:rPr lang="ar-IQ" sz="2800" b="1" dirty="0"/>
              <a:t>ان المركبات الكيميائية العالية الطاقة التي يعتمد عليه الجسم في انتاج الطاقة بوجود الاوكسجين او بعدم وجوده هو ثلاثي فوسفات </a:t>
            </a:r>
            <a:r>
              <a:rPr lang="ar-IQ" sz="2800" b="1" dirty="0" err="1"/>
              <a:t>الادينوسين</a:t>
            </a:r>
            <a:r>
              <a:rPr lang="ar-IQ" sz="2800" b="1" dirty="0"/>
              <a:t> والذي يقوم </a:t>
            </a:r>
            <a:r>
              <a:rPr lang="ar-IQ" sz="2800" b="1" dirty="0" smtClean="0"/>
              <a:t>بالأعمال </a:t>
            </a:r>
            <a:r>
              <a:rPr lang="ar-IQ" sz="2800" b="1" dirty="0"/>
              <a:t>التالية في الجسم  :</a:t>
            </a:r>
          </a:p>
          <a:p>
            <a:r>
              <a:rPr lang="ar-IQ" sz="2800" b="1" dirty="0"/>
              <a:t>1- وظائف آلية :(التقلص العضلي )</a:t>
            </a:r>
          </a:p>
          <a:p>
            <a:r>
              <a:rPr lang="ar-IQ" sz="2800" b="1" dirty="0"/>
              <a:t>2- وظائف لتكوين المركبات الكيميائية: (الهرمونات ،ربط الاحماض الامينية مع بعضها لتكوين البروتين. والكولسترول الشحوم والاحماض الدهنية اغلب المركبات الكيميائية في الجسم ...)</a:t>
            </a:r>
          </a:p>
          <a:p>
            <a:r>
              <a:rPr lang="ar-IQ" sz="2800" b="1" dirty="0"/>
              <a:t>3- وظائف للنقل عبر اغشية الخلية :(النقل الفعال )</a:t>
            </a:r>
          </a:p>
          <a:p>
            <a:r>
              <a:rPr lang="ar-IQ" sz="2800" b="1" dirty="0"/>
              <a:t>4-التوصيل العصبي :</a:t>
            </a:r>
          </a:p>
          <a:p>
            <a:r>
              <a:rPr lang="ar-IQ" sz="2800" b="1" dirty="0"/>
              <a:t>5-الافراز في الغدد الافرازية</a:t>
            </a:r>
          </a:p>
          <a:p>
            <a:endParaRPr lang="ar-IQ" dirty="0"/>
          </a:p>
        </p:txBody>
      </p:sp>
    </p:spTree>
    <p:extLst>
      <p:ext uri="{BB962C8B-B14F-4D97-AF65-F5344CB8AC3E}">
        <p14:creationId xmlns:p14="http://schemas.microsoft.com/office/powerpoint/2010/main" val="263255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chemeClr val="tx1"/>
                </a:solidFill>
              </a:rPr>
              <a:t>الطاقة والرياضة</a:t>
            </a:r>
            <a:endParaRPr lang="ar-IQ" dirty="0">
              <a:solidFill>
                <a:schemeClr val="tx1"/>
              </a:solidFill>
            </a:endParaRPr>
          </a:p>
        </p:txBody>
      </p:sp>
      <p:sp>
        <p:nvSpPr>
          <p:cNvPr id="3" name="عنصر نائب للمحتوى 2"/>
          <p:cNvSpPr>
            <a:spLocks noGrp="1"/>
          </p:cNvSpPr>
          <p:nvPr>
            <p:ph sz="quarter" idx="1"/>
          </p:nvPr>
        </p:nvSpPr>
        <p:spPr>
          <a:xfrm>
            <a:off x="107504" y="1340768"/>
            <a:ext cx="8856984" cy="5184576"/>
          </a:xfrm>
        </p:spPr>
        <p:txBody>
          <a:bodyPr>
            <a:normAutofit fontScale="70000" lnSpcReduction="20000"/>
          </a:bodyPr>
          <a:lstStyle/>
          <a:p>
            <a:pPr marL="0" indent="0" algn="just">
              <a:lnSpc>
                <a:spcPct val="110000"/>
              </a:lnSpc>
              <a:buNone/>
              <a:defRPr/>
            </a:pPr>
            <a:r>
              <a:rPr lang="ar-IQ" sz="2800" dirty="0"/>
              <a:t>يعتبر موضوع الطاقة من أهم الموضوعات التي تتصل اتصالا مباشرا بالنشاط الرياضي ، فالتنوع الكبير في أنواع النشاط الرياضي من  حيث الشدة وفترة الدوام </a:t>
            </a:r>
            <a:r>
              <a:rPr lang="ar-IQ" sz="2800" dirty="0" smtClean="0"/>
              <a:t> النشاط يقابله </a:t>
            </a:r>
            <a:r>
              <a:rPr lang="ar-IQ" sz="2800" dirty="0"/>
              <a:t>تنوع مماثل أيضا في إنتاج الطاقة ، وقد لخص العالم فوكس </a:t>
            </a:r>
            <a:r>
              <a:rPr lang="en-US" sz="2800" dirty="0"/>
              <a:t>FOX</a:t>
            </a:r>
            <a:r>
              <a:rPr lang="ar-IQ" sz="2800" dirty="0"/>
              <a:t> الاستفادة التطبيقية من دراسة</a:t>
            </a:r>
            <a:r>
              <a:rPr lang="en-US" sz="2800" dirty="0"/>
              <a:t> </a:t>
            </a:r>
            <a:r>
              <a:rPr lang="ar-AE" sz="2800" dirty="0"/>
              <a:t> </a:t>
            </a:r>
            <a:r>
              <a:rPr lang="ar-IQ" sz="2800" dirty="0" smtClean="0"/>
              <a:t>أ</a:t>
            </a:r>
            <a:r>
              <a:rPr lang="ar-AE" sz="2800" dirty="0" smtClean="0"/>
              <a:t>ن</a:t>
            </a:r>
            <a:r>
              <a:rPr lang="ar-IQ" sz="2800" dirty="0" err="1" smtClean="0"/>
              <a:t>ظمة</a:t>
            </a:r>
            <a:r>
              <a:rPr lang="ar-IQ" sz="2800" dirty="0" smtClean="0"/>
              <a:t> </a:t>
            </a:r>
            <a:r>
              <a:rPr lang="ar-AE" sz="2800" dirty="0" smtClean="0"/>
              <a:t> </a:t>
            </a:r>
            <a:r>
              <a:rPr lang="ar-IQ" sz="2800" dirty="0"/>
              <a:t>الطاقة </a:t>
            </a:r>
            <a:r>
              <a:rPr lang="ar-AE" sz="2800" dirty="0"/>
              <a:t> </a:t>
            </a:r>
            <a:r>
              <a:rPr lang="ar-IQ" sz="2800" dirty="0" smtClean="0"/>
              <a:t>في المجال </a:t>
            </a:r>
            <a:r>
              <a:rPr lang="ar-IQ" sz="2800" dirty="0"/>
              <a:t>الرياضي في </a:t>
            </a:r>
            <a:r>
              <a:rPr lang="ar-SA" sz="2800" dirty="0" err="1"/>
              <a:t>مايلي</a:t>
            </a:r>
            <a:r>
              <a:rPr lang="ar-IQ" sz="2800" dirty="0"/>
              <a:t>: - </a:t>
            </a:r>
          </a:p>
          <a:p>
            <a:pPr marL="0" indent="0" algn="just">
              <a:lnSpc>
                <a:spcPct val="110000"/>
              </a:lnSpc>
              <a:buNone/>
              <a:defRPr/>
            </a:pPr>
            <a:r>
              <a:rPr lang="ar-IQ" sz="2800" dirty="0"/>
              <a:t>1 – </a:t>
            </a:r>
            <a:r>
              <a:rPr lang="ar-SA" sz="2800" b="1" dirty="0"/>
              <a:t>صياغة </a:t>
            </a:r>
            <a:r>
              <a:rPr lang="ar-IQ" sz="2800" b="1" dirty="0" smtClean="0"/>
              <a:t>ال</a:t>
            </a:r>
            <a:r>
              <a:rPr lang="ar-SA" sz="2800" b="1" dirty="0" smtClean="0"/>
              <a:t>مناهج</a:t>
            </a:r>
            <a:r>
              <a:rPr lang="ar-IQ" sz="2800" b="1" dirty="0" smtClean="0"/>
              <a:t> التدريبي حسب </a:t>
            </a:r>
            <a:r>
              <a:rPr lang="ar-IQ" sz="2800" b="1" dirty="0"/>
              <a:t>نوع التخصص الرياضي </a:t>
            </a:r>
          </a:p>
          <a:p>
            <a:pPr marL="0" indent="0" algn="just">
              <a:lnSpc>
                <a:spcPct val="110000"/>
              </a:lnSpc>
              <a:buNone/>
              <a:defRPr/>
            </a:pPr>
            <a:r>
              <a:rPr lang="ar-IQ" sz="2800" dirty="0"/>
              <a:t>	</a:t>
            </a:r>
            <a:r>
              <a:rPr lang="ar-SA" sz="2800" dirty="0"/>
              <a:t>ويعني ذلك معرفة نظام الطاقة بنوع الفعالية او اللعبة سوف يتم صياغة المسافات </a:t>
            </a:r>
            <a:r>
              <a:rPr lang="ar-IQ" sz="2800" dirty="0" smtClean="0"/>
              <a:t>وتعليم </a:t>
            </a:r>
            <a:r>
              <a:rPr lang="ar-SA" sz="2800" dirty="0" smtClean="0"/>
              <a:t>المهارات </a:t>
            </a:r>
            <a:r>
              <a:rPr lang="ar-SA" sz="2800" dirty="0"/>
              <a:t>والتمارين </a:t>
            </a:r>
            <a:r>
              <a:rPr lang="ar-IQ" sz="2800" dirty="0" smtClean="0"/>
              <a:t>وتحديد زمن الاداء و</a:t>
            </a:r>
            <a:r>
              <a:rPr lang="ar-SA" sz="2800" dirty="0" smtClean="0"/>
              <a:t>بشكل </a:t>
            </a:r>
            <a:r>
              <a:rPr lang="ar-SA" sz="2800" dirty="0"/>
              <a:t>يعمل على تطوير ذلك النظام وبالتالي يسهم بتطوير الانجاز والمستوى</a:t>
            </a:r>
            <a:r>
              <a:rPr lang="ar-IQ" sz="2800" dirty="0"/>
              <a:t> .(تحديد الشدة والحجم والراحة </a:t>
            </a:r>
            <a:r>
              <a:rPr lang="ar-IQ" sz="2800" dirty="0" smtClean="0"/>
              <a:t>) اي :  يتم تحديد نظام الطاقة بنوع اللعبة من خلال طبيعة المنافسة وزمنها ونوع المهارات والصفات العامة والخاصة والجانب </a:t>
            </a:r>
            <a:r>
              <a:rPr lang="ar-IQ" sz="2800" dirty="0" err="1" smtClean="0"/>
              <a:t>الخططي</a:t>
            </a:r>
            <a:r>
              <a:rPr lang="ar-IQ" sz="2800" dirty="0" smtClean="0"/>
              <a:t>  فيها . وعليه لعبة كرة القدم ما هو نوع نظام الطاقة الذي تحتاجه لتدريب اللاعبين عليه </a:t>
            </a:r>
          </a:p>
          <a:p>
            <a:pPr marL="0" indent="0" algn="just">
              <a:lnSpc>
                <a:spcPct val="110000"/>
              </a:lnSpc>
              <a:buNone/>
              <a:defRPr/>
            </a:pPr>
            <a:endParaRPr lang="ar-IQ" sz="2800" dirty="0"/>
          </a:p>
          <a:p>
            <a:pPr marL="0" indent="0" algn="just">
              <a:lnSpc>
                <a:spcPct val="110000"/>
              </a:lnSpc>
              <a:buNone/>
              <a:defRPr/>
            </a:pPr>
            <a:r>
              <a:rPr lang="ar-IQ" sz="2800" b="1" dirty="0" smtClean="0"/>
              <a:t>النظام الاول  </a:t>
            </a:r>
            <a:r>
              <a:rPr lang="ar-IQ" sz="2800" dirty="0" smtClean="0"/>
              <a:t>: (يمثل جميع المهارات الاساسية بكرة القدم ) (جميع المسافة المقطوعة بالسرعة القصوى التي لا تزيد 3- الى 10 ثانية ) القوة الانفجارية القوة المميزة بالسرعة ...)     %</a:t>
            </a:r>
          </a:p>
          <a:p>
            <a:pPr marL="0" indent="0" algn="just">
              <a:lnSpc>
                <a:spcPct val="110000"/>
              </a:lnSpc>
              <a:buNone/>
              <a:defRPr/>
            </a:pPr>
            <a:r>
              <a:rPr lang="ar-IQ" sz="2800" b="1" dirty="0" smtClean="0"/>
              <a:t>النظام الثاني </a:t>
            </a:r>
            <a:r>
              <a:rPr lang="ar-IQ" sz="2800" dirty="0" smtClean="0"/>
              <a:t>: وهو يمثل جميع المهارات المركبة ( الاستلام والجري والدبل باص  والتهديف ....) وهو يمثل كل اداء يستمر (من فوق 10 ثانية الى 3 دقائق ) ويشمل تمارين السرعة الخاصة والمطاولة الخاصة ومطاولة القوة .....)    %</a:t>
            </a:r>
          </a:p>
          <a:p>
            <a:pPr marL="0" indent="0" algn="just">
              <a:lnSpc>
                <a:spcPct val="110000"/>
              </a:lnSpc>
              <a:buNone/>
              <a:defRPr/>
            </a:pPr>
            <a:r>
              <a:rPr lang="ar-IQ" sz="2800" b="1" dirty="0" smtClean="0"/>
              <a:t>النظام الثالث </a:t>
            </a:r>
            <a:r>
              <a:rPr lang="ar-IQ" sz="2800" dirty="0" smtClean="0"/>
              <a:t>: وهو يمثل الحركات التي تستمر اكثر من 3 دقائق ان كانت حركات بدنية او </a:t>
            </a:r>
            <a:r>
              <a:rPr lang="ar-IQ" sz="2800" dirty="0" err="1" smtClean="0"/>
              <a:t>مهارية</a:t>
            </a:r>
            <a:r>
              <a:rPr lang="ar-IQ" sz="2800" dirty="0" smtClean="0"/>
              <a:t> او خططية ومن بينها التحمل العام    %</a:t>
            </a:r>
          </a:p>
        </p:txBody>
      </p:sp>
    </p:spTree>
    <p:extLst>
      <p:ext uri="{BB962C8B-B14F-4D97-AF65-F5344CB8AC3E}">
        <p14:creationId xmlns:p14="http://schemas.microsoft.com/office/powerpoint/2010/main" val="2781110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647" y="1772816"/>
            <a:ext cx="27527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67781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005065"/>
            <a:ext cx="2952750" cy="204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1677817"/>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19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01752" y="188640"/>
            <a:ext cx="8503920" cy="5910408"/>
          </a:xfrm>
        </p:spPr>
        <p:txBody>
          <a:bodyPr>
            <a:normAutofit fontScale="85000" lnSpcReduction="20000"/>
          </a:bodyPr>
          <a:lstStyle/>
          <a:p>
            <a:pPr marL="0" indent="0" algn="just">
              <a:lnSpc>
                <a:spcPct val="110000"/>
              </a:lnSpc>
              <a:buNone/>
              <a:defRPr/>
            </a:pPr>
            <a:r>
              <a:rPr lang="ar-IQ" sz="2400" dirty="0" smtClean="0"/>
              <a:t>2 </a:t>
            </a:r>
            <a:r>
              <a:rPr lang="ar-IQ" sz="2400" dirty="0"/>
              <a:t>– </a:t>
            </a:r>
            <a:r>
              <a:rPr lang="ar-IQ" sz="2400" b="1" dirty="0"/>
              <a:t>تأخير التعب </a:t>
            </a:r>
          </a:p>
          <a:p>
            <a:pPr marL="0" indent="0" algn="just">
              <a:lnSpc>
                <a:spcPct val="110000"/>
              </a:lnSpc>
              <a:buNone/>
              <a:defRPr/>
            </a:pPr>
            <a:r>
              <a:rPr lang="ar-IQ" sz="2400" dirty="0"/>
              <a:t>	إن الفهم لكيفية إنتاج الطاقة يساعد على تأخير ظاهرة  التعب وحدوثها ، ويتضح ذلك في حالة لاعب الجري الذي ينطلق في الجري بسرعة من بداية السباق ليكون في المقدمة ومع نهاية السباق نجد إن هذا اللاعب أصبح في المؤخرة والسبب في ذلك يرجع إلى إن الجري السريع في بداية السباق تسبب في شعور هذا اللاعب بالتعب مبكرا نتيجة لاستخدام نظام في إنتاج الطاقة يختلف عما يناسب مثل هذه السباقات ، وإذا ما تكرر نفس السباق واستخدم هذا اللاعب بسرعة منتظمة فإن نتيجة اللاعب ستكون أفضل . وكذلك ما يحدث عن لاعبي رفع الاثقال الذي يحدد دخوله في المشاركة اثناء البطولة بشكل يتناسب وامكانياته للمحافظة على قدراته من التكرارات المستمرة في فقد الطاقة </a:t>
            </a:r>
            <a:r>
              <a:rPr lang="ar-IQ" sz="2400" dirty="0">
                <a:latin typeface="Simplified Arabic" pitchFamily="18" charset="-78"/>
              </a:rPr>
              <a:t>. او لاعب كرة قدم مع اللحظات الاولى يبدأ بالانطلاقات السريعة في الانتقال وبتكرارات فسوف يصاب بالتعب مع بداية المباراة ولا يستطيع الاستمرار الى نهايتها بنفس المستوى </a:t>
            </a:r>
            <a:r>
              <a:rPr lang="ar-IQ" sz="2400" dirty="0" smtClean="0">
                <a:latin typeface="Simplified Arabic" pitchFamily="18" charset="-78"/>
              </a:rPr>
              <a:t>او اللعب على جهة واحدة من ساحة اللعب او استخدام طريقة واحدة في الاسلوب الهجومي </a:t>
            </a:r>
            <a:endParaRPr lang="ar-IQ" sz="2400" b="1" u="sng" dirty="0">
              <a:latin typeface="Simplified Arabic" pitchFamily="18" charset="-78"/>
            </a:endParaRPr>
          </a:p>
          <a:p>
            <a:pPr marL="0" indent="0">
              <a:buNone/>
              <a:defRPr/>
            </a:pPr>
            <a:r>
              <a:rPr lang="ar-IQ" sz="2000" b="1" u="sng" dirty="0"/>
              <a:t>3 </a:t>
            </a:r>
            <a:r>
              <a:rPr lang="ar-IQ" sz="2400" b="1" u="sng" dirty="0"/>
              <a:t>– التغذية  والطاقة ومستوى الأداء :</a:t>
            </a:r>
            <a:endParaRPr lang="ar-IQ" sz="2400" b="1" dirty="0"/>
          </a:p>
          <a:p>
            <a:pPr marL="0" indent="0">
              <a:buNone/>
              <a:defRPr/>
            </a:pPr>
            <a:r>
              <a:rPr lang="ar-IQ" sz="2400" b="1" dirty="0"/>
              <a:t>	</a:t>
            </a:r>
            <a:r>
              <a:rPr lang="ar-IQ" sz="2400" dirty="0"/>
              <a:t>ظهرت في الفترة الأخيرة العديد من الأبحاث التي تؤكد وجود علاقة بين ( نظام التغذية  والطاقة والأداء )، والدليل على ذلك إنه قد ثبت إن تناول الغذاء الغني بالكربوهيدرات لعدة أيام قبل السباقات التي تتطلب التحمل ( المسافات الطويلة ) تؤدي إلى تحسين النتائج وكذلك تناول الجلوكوز أثناء السباقات الطويلة ( 3 ساعات أو أكثر ) يساعد على تأخير ظهور التعب ويحسن الأداء .ومن خلال تطبيق نتائج هذه الدراسات في المجال الرياضي يتمكن المدرب من اختيار نوع الغذاء المناسب لإنتاج الطاقة اللازمة حسب طبيعة النشاط الرياضي . كما ان البروتينات تعمل لترميم الاجهزة ولا سيما العضلات في حين الكاربوهيدرات هي مادة غذائية توظف للطاقة </a:t>
            </a:r>
            <a:r>
              <a:rPr lang="ar-IQ" sz="2400" dirty="0" err="1"/>
              <a:t>والدوهون</a:t>
            </a:r>
            <a:r>
              <a:rPr lang="ar-IQ" sz="2400" dirty="0"/>
              <a:t> للجانبين البنائي وانتاج الطاقة وعليه يجب ان نستثمر الغذاء لخزن الطاقة واستغلالها اثناء المنافسة وكيفية الاستشفاء </a:t>
            </a:r>
            <a:endParaRPr lang="ar-IQ" sz="2400" u="sng" dirty="0"/>
          </a:p>
          <a:p>
            <a:endParaRPr lang="ar-IQ" sz="2400" dirty="0"/>
          </a:p>
          <a:p>
            <a:endParaRPr lang="ar-IQ" dirty="0"/>
          </a:p>
        </p:txBody>
      </p:sp>
    </p:spTree>
    <p:extLst>
      <p:ext uri="{BB962C8B-B14F-4D97-AF65-F5344CB8AC3E}">
        <p14:creationId xmlns:p14="http://schemas.microsoft.com/office/powerpoint/2010/main" val="14950781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مدني">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3603</TotalTime>
  <Words>1871</Words>
  <Application>Microsoft Office PowerPoint</Application>
  <PresentationFormat>عرض على الشاشة (3:4)‏</PresentationFormat>
  <Paragraphs>161</Paragraphs>
  <Slides>32</Slides>
  <Notes>0</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مدني</vt:lpstr>
      <vt:lpstr>حكمة المحاضرة </vt:lpstr>
      <vt:lpstr>عرض تقديمي في PowerPoint</vt:lpstr>
      <vt:lpstr>الطاقة</vt:lpstr>
      <vt:lpstr>ماهي انظمة الطاقة في جسم الانسان </vt:lpstr>
      <vt:lpstr>ماهو المركب الكيميائي الذي يولد الطاقة </vt:lpstr>
      <vt:lpstr>وظائف المركب الكيميائي ATP</vt:lpstr>
      <vt:lpstr>الطاقة والرياضة</vt:lpstr>
      <vt:lpstr>عرض تقديمي في PowerPoint</vt:lpstr>
      <vt:lpstr>عرض تقديمي في PowerPoint</vt:lpstr>
      <vt:lpstr>عرض تقديمي في PowerPoint</vt:lpstr>
      <vt:lpstr>النظام الاول (نظام ATP –)النظام الفوسفاجيني </vt:lpstr>
      <vt:lpstr>النظام الثاني اللاكتيكي او تحلل السكر لا اوكسجينيا </vt:lpstr>
      <vt:lpstr>ماهي الحدود التي يسبب فيها حامض اللاكتيك ضررا على الجسم  ؟</vt:lpstr>
      <vt:lpstr>عرض تقديمي في PowerPoint</vt:lpstr>
      <vt:lpstr>النظام الثالث :النظام الاوكسجيني </vt:lpstr>
      <vt:lpstr>استعادة تكوين مصادر الطاقة </vt:lpstr>
      <vt:lpstr>يبين الشكل علاقة الاستشفاء واعادة نظام الطاقة ATP-PCبوجود ايصال الدم وعدم وصوله ونستدل من ذلك  وجوب اداء التمارين كالهرولة والتمطيه لتسريع عملية الاستشفاء لوصول الدم </vt:lpstr>
      <vt:lpstr>يبين الشكل كيف يتم استنفاذ النظام الفوسفات اثناء الجهد وكيف يتم في الراحة اعادته اذ 70% من النظام تم استعادته خلال 30ثانيه وخلال 3-4 دقائق يتم اعادة النظام</vt:lpstr>
      <vt:lpstr>نوع الغذاء وعلاقته باعادة موارد الطاقة</vt:lpstr>
      <vt:lpstr>انواع الكاربوهيدرات</vt:lpstr>
      <vt:lpstr>عرض تقديمي في PowerPoint</vt:lpstr>
      <vt:lpstr>الكاربوهيدرات</vt:lpstr>
      <vt:lpstr>عرض تقديمي في PowerPoint</vt:lpstr>
      <vt:lpstr>عرض تقديمي في PowerPoint</vt:lpstr>
      <vt:lpstr>عرض تقديمي في PowerPoint</vt:lpstr>
      <vt:lpstr>عرض تقديمي في PowerPoint</vt:lpstr>
      <vt:lpstr>عرض تقديمي في PowerPoint</vt:lpstr>
      <vt:lpstr>س/ ما هي الكمية التي يجب تناولها من الكاربوهيدرات ؟ </vt:lpstr>
      <vt:lpstr>طريقة تحميل الكربوهيدرات (الجليكوجين(</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م/الكاربوهيدرات</dc:title>
  <dc:creator>w7</dc:creator>
  <cp:lastModifiedBy>Maher</cp:lastModifiedBy>
  <cp:revision>103</cp:revision>
  <dcterms:created xsi:type="dcterms:W3CDTF">2012-05-05T19:33:48Z</dcterms:created>
  <dcterms:modified xsi:type="dcterms:W3CDTF">2018-12-23T16:53:58Z</dcterms:modified>
</cp:coreProperties>
</file>